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35"/>
  </p:notesMasterIdLst>
  <p:sldIdLst>
    <p:sldId id="256" r:id="rId2"/>
    <p:sldId id="257" r:id="rId3"/>
    <p:sldId id="275" r:id="rId4"/>
    <p:sldId id="276" r:id="rId5"/>
    <p:sldId id="265" r:id="rId6"/>
    <p:sldId id="266" r:id="rId7"/>
    <p:sldId id="307" r:id="rId8"/>
    <p:sldId id="308" r:id="rId9"/>
    <p:sldId id="317" r:id="rId10"/>
    <p:sldId id="309" r:id="rId11"/>
    <p:sldId id="278" r:id="rId12"/>
    <p:sldId id="280" r:id="rId13"/>
    <p:sldId id="314" r:id="rId14"/>
    <p:sldId id="315" r:id="rId15"/>
    <p:sldId id="272" r:id="rId16"/>
    <p:sldId id="301" r:id="rId17"/>
    <p:sldId id="306" r:id="rId18"/>
    <p:sldId id="288" r:id="rId19"/>
    <p:sldId id="284" r:id="rId20"/>
    <p:sldId id="285" r:id="rId21"/>
    <p:sldId id="292" r:id="rId22"/>
    <p:sldId id="304" r:id="rId23"/>
    <p:sldId id="303" r:id="rId24"/>
    <p:sldId id="305" r:id="rId25"/>
    <p:sldId id="287" r:id="rId26"/>
    <p:sldId id="286" r:id="rId27"/>
    <p:sldId id="289" r:id="rId28"/>
    <p:sldId id="281" r:id="rId29"/>
    <p:sldId id="290" r:id="rId30"/>
    <p:sldId id="319" r:id="rId31"/>
    <p:sldId id="321" r:id="rId32"/>
    <p:sldId id="294" r:id="rId33"/>
    <p:sldId id="291" r:id="rId34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2547" autoAdjust="0"/>
  </p:normalViewPr>
  <p:slideViewPr>
    <p:cSldViewPr snapToGrid="0">
      <p:cViewPr varScale="1">
        <p:scale>
          <a:sx n="96" d="100"/>
          <a:sy n="96" d="100"/>
        </p:scale>
        <p:origin x="702" y="84"/>
      </p:cViewPr>
      <p:guideLst>
        <p:guide orient="horz" pos="218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Структура доходов бюджета </a:t>
            </a:r>
            <a:r>
              <a:rPr lang="ru-RU" dirty="0" err="1"/>
              <a:t>Пестяковского</a:t>
            </a:r>
            <a:r>
              <a:rPr lang="ru-RU" dirty="0"/>
              <a:t> муниципального района </a:t>
            </a:r>
            <a:r>
              <a:rPr lang="ru-RU" dirty="0" smtClean="0"/>
              <a:t>2017-2018 годы (тыс. руб.)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32774368886245E-2"/>
                  <c:y val="-2.3552233104054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Налововые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13000.8</c:v>
                </c:pt>
                <c:pt idx="1">
                  <c:v>2623.4</c:v>
                </c:pt>
                <c:pt idx="2">
                  <c:v>97650.7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Налововые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13892.5</c:v>
                </c:pt>
                <c:pt idx="1">
                  <c:v>3189.7</c:v>
                </c:pt>
                <c:pt idx="2">
                  <c:v>93755.1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966872"/>
        <c:axId val="198967264"/>
      </c:barChart>
      <c:catAx>
        <c:axId val="198966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8967264"/>
        <c:crosses val="autoZero"/>
        <c:auto val="1"/>
        <c:lblAlgn val="ctr"/>
        <c:lblOffset val="100"/>
        <c:noMultiLvlLbl val="0"/>
      </c:catAx>
      <c:valAx>
        <c:axId val="19896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8966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5.8661151594619106E-3"/>
                  <c:y val="4.7889921057047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198759108789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Доходы от уплаченных акцизов на нефтепродукты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имущества,находящегося в государственной и муниципальной собственности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(работ)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8019.7</c:v>
                </c:pt>
                <c:pt idx="1">
                  <c:v>3317.5</c:v>
                </c:pt>
                <c:pt idx="2">
                  <c:v>1263.7</c:v>
                </c:pt>
                <c:pt idx="3" formatCode="General">
                  <c:v>399.9</c:v>
                </c:pt>
                <c:pt idx="4" formatCode="General">
                  <c:v>310.3</c:v>
                </c:pt>
                <c:pt idx="5" formatCode="General">
                  <c:v>49.8</c:v>
                </c:pt>
                <c:pt idx="6">
                  <c:v>1593.2</c:v>
                </c:pt>
                <c:pt idx="7" formatCode="General">
                  <c:v>86.2</c:v>
                </c:pt>
                <c:pt idx="8" formatCode="General">
                  <c:v>282</c:v>
                </c:pt>
                <c:pt idx="9" formatCode="General">
                  <c:v>301.39999999999998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995863695964199E-3"/>
                  <c:y val="-2.39449605285237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598345478385707E-2"/>
                  <c:y val="-5.26789131627522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397518217578599E-2"/>
                  <c:y val="-2.39449605285237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531403058116633E-2"/>
                  <c:y val="-1.19724802642618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864047007444076E-2"/>
                  <c:y val="-1.67614723699666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330575797309553E-3"/>
                  <c:y val="-3.8311936845637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5196690956771359E-2"/>
                  <c:y val="-2.39449605285237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7864047007444076E-2"/>
                  <c:y val="-4.7889921057047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4665287898654671E-2"/>
                  <c:y val="-9.5779842114094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3464460637847535E-2"/>
                  <c:y val="-1.43669763171142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Доходы от уплаченных акцизов на нефтепродукты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имущества,находящегося в государственной и муниципальной собственности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(работ)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Лист1!$C$2:$C$11</c:f>
              <c:numCache>
                <c:formatCode>#,##0.00</c:formatCode>
                <c:ptCount val="10"/>
                <c:pt idx="0">
                  <c:v>8636.6</c:v>
                </c:pt>
                <c:pt idx="1">
                  <c:v>3624.4</c:v>
                </c:pt>
                <c:pt idx="2">
                  <c:v>1197.9000000000001</c:v>
                </c:pt>
                <c:pt idx="3" formatCode="General">
                  <c:v>433.4</c:v>
                </c:pt>
                <c:pt idx="4" formatCode="General">
                  <c:v>367.4</c:v>
                </c:pt>
                <c:pt idx="5" formatCode="General">
                  <c:v>64.2</c:v>
                </c:pt>
                <c:pt idx="6">
                  <c:v>1630.7</c:v>
                </c:pt>
                <c:pt idx="7" formatCode="General">
                  <c:v>361.5</c:v>
                </c:pt>
                <c:pt idx="8" formatCode="General">
                  <c:v>316.2</c:v>
                </c:pt>
                <c:pt idx="9" formatCode="General">
                  <c:v>449.5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8969616"/>
        <c:axId val="198970008"/>
      </c:barChart>
      <c:catAx>
        <c:axId val="19896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8970008"/>
        <c:crosses val="autoZero"/>
        <c:auto val="1"/>
        <c:lblAlgn val="ctr"/>
        <c:lblOffset val="100"/>
        <c:noMultiLvlLbl val="0"/>
      </c:catAx>
      <c:valAx>
        <c:axId val="198970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896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Структура поступлений налоговых доходов бюджета </a:t>
            </a:r>
            <a:r>
              <a:rPr lang="ru-RU" dirty="0" err="1"/>
              <a:t>Пестяковского</a:t>
            </a:r>
            <a:r>
              <a:rPr lang="ru-RU" dirty="0"/>
              <a:t> муниципального района в </a:t>
            </a:r>
            <a:r>
              <a:rPr lang="ru-RU" dirty="0" smtClean="0"/>
              <a:t>2017 </a:t>
            </a:r>
            <a:r>
              <a:rPr lang="ru-RU" dirty="0"/>
              <a:t>– </a:t>
            </a:r>
            <a:r>
              <a:rPr lang="ru-RU" dirty="0" smtClean="0"/>
              <a:t>2018 </a:t>
            </a:r>
            <a:r>
              <a:rPr lang="ru-RU" dirty="0"/>
              <a:t>годах,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Доходы от уплаченых акцизов на нефтепродукты</c:v>
                </c:pt>
                <c:pt idx="2">
                  <c:v>Налоги на совокупных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8019.7</c:v>
                </c:pt>
                <c:pt idx="1">
                  <c:v>3317.5</c:v>
                </c:pt>
                <c:pt idx="2">
                  <c:v>1263.7</c:v>
                </c:pt>
                <c:pt idx="3" formatCode="General">
                  <c:v>399.9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Доходы от уплаченых акцизов на нефтепродукты</c:v>
                </c:pt>
                <c:pt idx="2">
                  <c:v>Налоги на совокупных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8636.6</c:v>
                </c:pt>
                <c:pt idx="1">
                  <c:v>3624.4</c:v>
                </c:pt>
                <c:pt idx="2">
                  <c:v>1197.9000000000001</c:v>
                </c:pt>
                <c:pt idx="3" formatCode="General">
                  <c:v>433.4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6015008"/>
        <c:axId val="306015400"/>
        <c:axId val="0"/>
      </c:bar3DChart>
      <c:catAx>
        <c:axId val="30601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6015400"/>
        <c:crosses val="autoZero"/>
        <c:auto val="1"/>
        <c:lblAlgn val="ctr"/>
        <c:lblOffset val="100"/>
        <c:noMultiLvlLbl val="0"/>
      </c:catAx>
      <c:valAx>
        <c:axId val="306015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601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имущества,нах-ся в гос.и муниц. Собственности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5846814121733278E-3"/>
                  <c:y val="-3.0188505365453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3933156322517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367.4</c:v>
                </c:pt>
                <c:pt idx="1">
                  <c:v>310.3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411356869555188E-3"/>
                  <c:y val="-9.9854286978039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697589961737653E-2"/>
                  <c:y val="-2.322192720419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64.263000000000005</c:v>
                </c:pt>
                <c:pt idx="1">
                  <c:v>49.8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2.7866312645034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1610963602097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1630.7</c:v>
                </c:pt>
                <c:pt idx="1">
                  <c:v>1593.2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810498511302202E-2"/>
                  <c:y val="-6.0377010730907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225817099128762E-2"/>
                  <c:y val="-4.4121661687970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361.5</c:v>
                </c:pt>
                <c:pt idx="1">
                  <c:v>86.2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возмпещение ущерба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1693628243466555E-3"/>
                  <c:y val="-4.4121661687970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564542747822188E-3"/>
                  <c:y val="-3.7155083526712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316.2</c:v>
                </c:pt>
                <c:pt idx="1">
                  <c:v>282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0431495533906551E-2"/>
                  <c:y val="-3.251069808587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072631220862043E-2"/>
                  <c:y val="-3.2510698085873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449.5</c:v>
                </c:pt>
                <c:pt idx="1">
                  <c:v>301.39999999999998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6016184"/>
        <c:axId val="306016576"/>
        <c:axId val="0"/>
      </c:bar3DChart>
      <c:catAx>
        <c:axId val="30601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6016576"/>
        <c:crosses val="autoZero"/>
        <c:auto val="1"/>
        <c:lblAlgn val="ctr"/>
        <c:lblOffset val="100"/>
        <c:noMultiLvlLbl val="0"/>
      </c:catAx>
      <c:valAx>
        <c:axId val="30601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601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802110801715882E-2"/>
                  <c:y val="-2.8846151662162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016845939649437E-2"/>
                  <c:y val="-4.6153842659460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52713.3</c:v>
                </c:pt>
                <c:pt idx="1">
                  <c:v>56104.6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6778972930996248E-3"/>
                  <c:y val="-7.4999994321623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694743232748958E-2"/>
                  <c:y val="-7.7884609487839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2410.8000000000002</c:v>
                </c:pt>
                <c:pt idx="1">
                  <c:v>6196.4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2.3076921329730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74528105169727E-2"/>
                  <c:y val="-4.0384612327028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27871.200000000001</c:v>
                </c:pt>
                <c:pt idx="1">
                  <c:v>31311.4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0372640525848742E-2"/>
                  <c:y val="-2.5961536495946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406332405147461E-2"/>
                  <c:y val="-6.3461533656758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Лист1!$E$2:$E$3</c:f>
              <c:numCache>
                <c:formatCode>#,##0.00</c:formatCode>
                <c:ptCount val="2"/>
                <c:pt idx="0">
                  <c:v>14.7</c:v>
                </c:pt>
                <c:pt idx="1">
                  <c:v>98.6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8478272"/>
        <c:axId val="308478664"/>
        <c:axId val="0"/>
      </c:bar3DChart>
      <c:catAx>
        <c:axId val="30847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8478664"/>
        <c:crosses val="autoZero"/>
        <c:auto val="1"/>
        <c:lblAlgn val="ctr"/>
        <c:lblOffset val="100"/>
        <c:noMultiLvlLbl val="0"/>
      </c:catAx>
      <c:valAx>
        <c:axId val="308478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847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Пестяковского муниципального района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c:rich>
      </c:tx>
      <c:layout>
        <c:manualLayout>
          <c:xMode val="edge"/>
          <c:yMode val="edge"/>
          <c:x val="0.14335049891042551"/>
          <c:y val="1.269841269841269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42919481976038E-2"/>
          <c:y val="0.11530253133478807"/>
          <c:w val="0.63522363208796051"/>
          <c:h val="0.84891768777699006"/>
        </c:manualLayout>
      </c:layout>
      <c:pie3DChart>
        <c:varyColors val="1"/>
        <c:ser>
          <c:idx val="0"/>
          <c:order val="0"/>
          <c:tx>
            <c:strRef>
              <c:f>Лист1!$CJ$204:$CJ$212</c:f>
              <c:strCache>
                <c:ptCount val="9"/>
                <c:pt idx="0">
                  <c:v>ОБЩЕГОСУДАРСТВЕННЫЕ  ВОПРОСЫ</c:v>
                </c:pt>
                <c:pt idx="1">
                  <c:v>НАЦИОНАЛЬНАЯ  БЕЗОПАСНОСТЬ И ПРАВОХРАНИТЕЛЬНАЯ ДЕЯТЕЛЬНОСТЬ</c:v>
                </c:pt>
                <c:pt idx="2">
                  <c:v>НАЦИОНАЛЬНАЯ ЭКОНОМИКА</c:v>
                </c:pt>
                <c:pt idx="3">
                  <c:v>ЖИЛИЩНО - КОМУНАЛЬНОЕ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 СПОРТ</c:v>
                </c:pt>
              </c:strCache>
            </c:strRef>
          </c:tx>
          <c:explosion val="23"/>
          <c:dPt>
            <c:idx val="0"/>
            <c:bubble3D val="0"/>
            <c:explosion val="5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explosion val="51"/>
            <c:spPr>
              <a:solidFill>
                <a:srgbClr val="00206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explosion val="63"/>
            <c:spPr>
              <a:solidFill>
                <a:srgbClr val="99FF9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explosion val="37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9.5174805006264379E-2"/>
                  <c:y val="9.040427701380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248</a:t>
                    </a:r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75,7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1.6129553284775194E-2"/>
                  <c:y val="-6.59574428107236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54,1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475552888685825E-2"/>
                  <c:y val="-3.60076047770676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5169,5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01157062064825"/>
                      <c:h val="5.4158670648391485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2734439033288805E-2"/>
                  <c:y val="-6.2291826900192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489,7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0569346659612"/>
                      <c:h val="6.8078631966870168E-2"/>
                    </c:manualLayout>
                  </c15:layout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6F5C24CC-24A9-418B-99DE-C4D39E751CD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6011560486167914"/>
                  <c:y val="-0.17519140338262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60 239,7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34976751924391"/>
                      <c:h val="8.0010027382709056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1.7267465404473444E-2"/>
                  <c:y val="-7.12000541140453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2383,0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82571649720267"/>
                      <c:h val="7.006719786950999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1.1463205713482194E-2"/>
                  <c:y val="-2.884759317762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2 451,9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10005814658087"/>
                      <c:h val="6.4101500161590538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2.7540978137814576E-3"/>
                  <c:y val="2.28551985810094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415, 6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07905654744432"/>
                      <c:h val="8.0010027382709056E-2"/>
                    </c:manualLayout>
                  </c15:layout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Лист1!$CJ$204:$CJ$212</c:f>
              <c:strCache>
                <c:ptCount val="9"/>
                <c:pt idx="0">
                  <c:v>ОБЩЕГОСУДАРСТВЕННЫЕ  ВОПРОСЫ</c:v>
                </c:pt>
                <c:pt idx="1">
                  <c:v>НАЦИОНАЛЬНАЯ  БЕЗОПАСНОСТЬ И ПРАВОХРАНИТЕЛЬНАЯ ДЕЯТЕЛЬНОСТЬ</c:v>
                </c:pt>
                <c:pt idx="2">
                  <c:v>НАЦИОНАЛЬНАЯ ЭКОНОМИКА</c:v>
                </c:pt>
                <c:pt idx="3">
                  <c:v>ЖИЛИЩНО - КОМУНАЛЬНОЕ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 СПОРТ</c:v>
                </c:pt>
              </c:strCache>
            </c:strRef>
          </c:cat>
          <c:val>
            <c:numRef>
              <c:f>Лист1!$CR$204:$CR$212</c:f>
              <c:numCache>
                <c:formatCode>#,##0.00</c:formatCode>
                <c:ptCount val="9"/>
                <c:pt idx="0">
                  <c:v>28754.9</c:v>
                </c:pt>
                <c:pt idx="1">
                  <c:v>258.2</c:v>
                </c:pt>
                <c:pt idx="2">
                  <c:v>5140.2</c:v>
                </c:pt>
                <c:pt idx="3">
                  <c:v>1262.2</c:v>
                </c:pt>
                <c:pt idx="4">
                  <c:v>270.7</c:v>
                </c:pt>
                <c:pt idx="5">
                  <c:v>62703.199999999997</c:v>
                </c:pt>
                <c:pt idx="6">
                  <c:v>3742.6</c:v>
                </c:pt>
                <c:pt idx="7">
                  <c:v>3916.9</c:v>
                </c:pt>
                <c:pt idx="8">
                  <c:v>881.9</c:v>
                </c:pt>
              </c:numCache>
            </c:numRef>
          </c:val>
        </c:ser>
        <c:ser>
          <c:idx val="1"/>
          <c:order val="1"/>
          <c:tx>
            <c:strRef>
              <c:f>Лист1!$CJ$205</c:f>
              <c:strCache>
                <c:ptCount val="1"/>
                <c:pt idx="0">
                  <c:v>НАЦИОНАЛЬНАЯ  БЕЗОПАСНОСТЬ И ПРАВОХРАНИТЕЛЬНАЯ ДЕЯТЕЛЬНОСТЬ</c:v>
                </c:pt>
              </c:strCache>
            </c:strRef>
          </c:tx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Лист1!$CJ$204:$CJ$212</c:f>
              <c:strCache>
                <c:ptCount val="9"/>
                <c:pt idx="0">
                  <c:v>ОБЩЕГОСУДАРСТВЕННЫЕ  ВОПРОСЫ</c:v>
                </c:pt>
                <c:pt idx="1">
                  <c:v>НАЦИОНАЛЬНАЯ  БЕЗОПАСНОСТЬ И ПРАВОХРАНИТЕЛЬНАЯ ДЕЯТЕЛЬНОСТЬ</c:v>
                </c:pt>
                <c:pt idx="2">
                  <c:v>НАЦИОНАЛЬНАЯ ЭКОНОМИКА</c:v>
                </c:pt>
                <c:pt idx="3">
                  <c:v>ЖИЛИЩНО - КОМУНАЛЬНОЕ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 СПОРТ</c:v>
                </c:pt>
              </c:strCache>
            </c:strRef>
          </c:cat>
          <c:val>
            <c:numRef>
              <c:f>Лист1!$CK$205:$CR$205</c:f>
              <c:numCache>
                <c:formatCode>General</c:formatCode>
                <c:ptCount val="3"/>
                <c:pt idx="2" formatCode="#,##0.00">
                  <c:v>258.2</c:v>
                </c:pt>
              </c:numCache>
            </c:numRef>
          </c:val>
        </c:ser>
        <c:ser>
          <c:idx val="2"/>
          <c:order val="2"/>
          <c:tx>
            <c:strRef>
              <c:f>Лист1!$CJ$206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Лист1!$CJ$204:$CJ$212</c:f>
              <c:strCache>
                <c:ptCount val="9"/>
                <c:pt idx="0">
                  <c:v>ОБЩЕГОСУДАРСТВЕННЫЕ  ВОПРОСЫ</c:v>
                </c:pt>
                <c:pt idx="1">
                  <c:v>НАЦИОНАЛЬНАЯ  БЕЗОПАСНОСТЬ И ПРАВОХРАНИТЕЛЬНАЯ ДЕЯТЕЛЬНОСТЬ</c:v>
                </c:pt>
                <c:pt idx="2">
                  <c:v>НАЦИОНАЛЬНАЯ ЭКОНОМИКА</c:v>
                </c:pt>
                <c:pt idx="3">
                  <c:v>ЖИЛИЩНО - КОМУНАЛЬНОЕ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 СПОРТ</c:v>
                </c:pt>
              </c:strCache>
            </c:strRef>
          </c:cat>
          <c:val>
            <c:numRef>
              <c:f>Лист1!$CK$206:$CR$206</c:f>
              <c:numCache>
                <c:formatCode>General</c:formatCode>
                <c:ptCount val="3"/>
                <c:pt idx="2" formatCode="#,##0.00">
                  <c:v>5140.2</c:v>
                </c:pt>
              </c:numCache>
            </c:numRef>
          </c:val>
        </c:ser>
        <c:ser>
          <c:idx val="3"/>
          <c:order val="3"/>
          <c:tx>
            <c:strRef>
              <c:f>Лист1!$CJ$207</c:f>
              <c:strCache>
                <c:ptCount val="1"/>
                <c:pt idx="0">
                  <c:v>ЖИЛИЩНО - КОМУНАЛЬНОЕ ХОЗЯЙСТВО</c:v>
                </c:pt>
              </c:strCache>
            </c:strRef>
          </c:tx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Лист1!$CJ$204:$CJ$212</c:f>
              <c:strCache>
                <c:ptCount val="9"/>
                <c:pt idx="0">
                  <c:v>ОБЩЕГОСУДАРСТВЕННЫЕ  ВОПРОСЫ</c:v>
                </c:pt>
                <c:pt idx="1">
                  <c:v>НАЦИОНАЛЬНАЯ  БЕЗОПАСНОСТЬ И ПРАВОХРАНИТЕЛЬНАЯ ДЕЯТЕЛЬНОСТЬ</c:v>
                </c:pt>
                <c:pt idx="2">
                  <c:v>НАЦИОНАЛЬНАЯ ЭКОНОМИКА</c:v>
                </c:pt>
                <c:pt idx="3">
                  <c:v>ЖИЛИЩНО - КОМУНАЛЬНОЕ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 СПОРТ</c:v>
                </c:pt>
              </c:strCache>
            </c:strRef>
          </c:cat>
          <c:val>
            <c:numRef>
              <c:f>Лист1!$CK$207:$CR$207</c:f>
              <c:numCache>
                <c:formatCode>General</c:formatCode>
                <c:ptCount val="3"/>
                <c:pt idx="2" formatCode="#,##0.00">
                  <c:v>1262.2</c:v>
                </c:pt>
              </c:numCache>
            </c:numRef>
          </c:val>
        </c:ser>
        <c:ser>
          <c:idx val="4"/>
          <c:order val="4"/>
          <c:tx>
            <c:strRef>
              <c:f>Лист1!$CJ$209</c:f>
              <c:strCache>
                <c:ptCount val="1"/>
                <c:pt idx="0">
                  <c:v>ОБРАЗОВАНИЕ</c:v>
                </c:pt>
              </c:strCache>
            </c:strRef>
          </c:tx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Лист1!$CJ$204:$CJ$212</c:f>
              <c:strCache>
                <c:ptCount val="9"/>
                <c:pt idx="0">
                  <c:v>ОБЩЕГОСУДАРСТВЕННЫЕ  ВОПРОСЫ</c:v>
                </c:pt>
                <c:pt idx="1">
                  <c:v>НАЦИОНАЛЬНАЯ  БЕЗОПАСНОСТЬ И ПРАВОХРАНИТЕЛЬНАЯ ДЕЯТЕЛЬНОСТЬ</c:v>
                </c:pt>
                <c:pt idx="2">
                  <c:v>НАЦИОНАЛЬНАЯ ЭКОНОМИКА</c:v>
                </c:pt>
                <c:pt idx="3">
                  <c:v>ЖИЛИЩНО - КОМУНАЛЬНОЕ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 СПОРТ</c:v>
                </c:pt>
              </c:strCache>
            </c:strRef>
          </c:cat>
          <c:val>
            <c:numRef>
              <c:f>Лист1!$CK$209:$CR$209</c:f>
              <c:numCache>
                <c:formatCode>General</c:formatCode>
                <c:ptCount val="3"/>
                <c:pt idx="2" formatCode="#,##0.00">
                  <c:v>62703.199999999997</c:v>
                </c:pt>
              </c:numCache>
            </c:numRef>
          </c:val>
        </c:ser>
        <c:ser>
          <c:idx val="5"/>
          <c:order val="5"/>
          <c:tx>
            <c:strRef>
              <c:f>Лист1!$CJ$210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Лист1!$CJ$204:$CJ$212</c:f>
              <c:strCache>
                <c:ptCount val="9"/>
                <c:pt idx="0">
                  <c:v>ОБЩЕГОСУДАРСТВЕННЫЕ  ВОПРОСЫ</c:v>
                </c:pt>
                <c:pt idx="1">
                  <c:v>НАЦИОНАЛЬНАЯ  БЕЗОПАСНОСТЬ И ПРАВОХРАНИТЕЛЬНАЯ ДЕЯТЕЛЬНОСТЬ</c:v>
                </c:pt>
                <c:pt idx="2">
                  <c:v>НАЦИОНАЛЬНАЯ ЭКОНОМИКА</c:v>
                </c:pt>
                <c:pt idx="3">
                  <c:v>ЖИЛИЩНО - КОМУНАЛЬНОЕ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 СПОРТ</c:v>
                </c:pt>
              </c:strCache>
            </c:strRef>
          </c:cat>
          <c:val>
            <c:numRef>
              <c:f>Лист1!$CK$210:$CR$210</c:f>
              <c:numCache>
                <c:formatCode>General</c:formatCode>
                <c:ptCount val="3"/>
                <c:pt idx="2" formatCode="#,##0.00">
                  <c:v>3742.6</c:v>
                </c:pt>
              </c:numCache>
            </c:numRef>
          </c:val>
        </c:ser>
        <c:ser>
          <c:idx val="6"/>
          <c:order val="6"/>
          <c:tx>
            <c:strRef>
              <c:f>Лист1!$CJ$211</c:f>
              <c:strCache>
                <c:ptCount val="1"/>
                <c:pt idx="0">
                  <c:v>СОЦИАЛЬНАЯ ПОЛИТИКА</c:v>
                </c:pt>
              </c:strCache>
            </c:strRef>
          </c:tx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Лист1!$CJ$204:$CJ$212</c:f>
              <c:strCache>
                <c:ptCount val="9"/>
                <c:pt idx="0">
                  <c:v>ОБЩЕГОСУДАРСТВЕННЫЕ  ВОПРОСЫ</c:v>
                </c:pt>
                <c:pt idx="1">
                  <c:v>НАЦИОНАЛЬНАЯ  БЕЗОПАСНОСТЬ И ПРАВОХРАНИТЕЛЬНАЯ ДЕЯТЕЛЬНОСТЬ</c:v>
                </c:pt>
                <c:pt idx="2">
                  <c:v>НАЦИОНАЛЬНАЯ ЭКОНОМИКА</c:v>
                </c:pt>
                <c:pt idx="3">
                  <c:v>ЖИЛИЩНО - КОМУНАЛЬНОЕ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 СПОРТ</c:v>
                </c:pt>
              </c:strCache>
            </c:strRef>
          </c:cat>
          <c:val>
            <c:numRef>
              <c:f>Лист1!$CK$211:$CR$211</c:f>
              <c:numCache>
                <c:formatCode>General</c:formatCode>
                <c:ptCount val="3"/>
                <c:pt idx="2" formatCode="#,##0.00">
                  <c:v>3916.9</c:v>
                </c:pt>
              </c:numCache>
            </c:numRef>
          </c:val>
        </c:ser>
        <c:ser>
          <c:idx val="7"/>
          <c:order val="7"/>
          <c:tx>
            <c:strRef>
              <c:f>Лист1!$CJ$212</c:f>
              <c:strCache>
                <c:ptCount val="1"/>
                <c:pt idx="0">
                  <c:v>ФИЗИЧЕСКАЯ КУЛЬТУРА И  СПОРТ</c:v>
                </c:pt>
              </c:strCache>
            </c:strRef>
          </c:tx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Лист1!$CJ$204:$CJ$212</c:f>
              <c:strCache>
                <c:ptCount val="9"/>
                <c:pt idx="0">
                  <c:v>ОБЩЕГОСУДАРСТВЕННЫЕ  ВОПРОСЫ</c:v>
                </c:pt>
                <c:pt idx="1">
                  <c:v>НАЦИОНАЛЬНАЯ  БЕЗОПАСНОСТЬ И ПРАВОХРАНИТЕЛЬНАЯ ДЕЯТЕЛЬНОСТЬ</c:v>
                </c:pt>
                <c:pt idx="2">
                  <c:v>НАЦИОНАЛЬНАЯ ЭКОНОМИКА</c:v>
                </c:pt>
                <c:pt idx="3">
                  <c:v>ЖИЛИЩНО - КОМУНАЛЬНОЕ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 СПОРТ</c:v>
                </c:pt>
              </c:strCache>
            </c:strRef>
          </c:cat>
          <c:val>
            <c:numRef>
              <c:f>Лист1!$CK$212:$CR$212</c:f>
              <c:numCache>
                <c:formatCode>General</c:formatCode>
                <c:ptCount val="3"/>
                <c:pt idx="2" formatCode="#,##0.00">
                  <c:v>881.9</c:v>
                </c:pt>
              </c:numCache>
            </c:numRef>
          </c:val>
        </c:ser>
        <c:ser>
          <c:idx val="8"/>
          <c:order val="8"/>
          <c:tx>
            <c:strRef>
              <c:f>Лист1!$CJ$204:$CJ$212</c:f>
              <c:strCache>
                <c:ptCount val="9"/>
                <c:pt idx="0">
                  <c:v>ОБЩЕГОСУДАРСТВЕННЫЕ  ВОПРОСЫ</c:v>
                </c:pt>
                <c:pt idx="1">
                  <c:v>НАЦИОНАЛЬНАЯ  БЕЗОПАСНОСТЬ И ПРАВОХРАНИТЕЛЬНАЯ ДЕЯТЕЛЬНОСТЬ</c:v>
                </c:pt>
                <c:pt idx="2">
                  <c:v>НАЦИОНАЛЬНАЯ ЭКОНОМИКА</c:v>
                </c:pt>
                <c:pt idx="3">
                  <c:v>ЖИЛИЩНО - КОМУНАЛЬНОЕ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 СПОРТ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Лист1!$CJ$204:$CJ$212</c:f>
              <c:strCache>
                <c:ptCount val="9"/>
                <c:pt idx="0">
                  <c:v>ОБЩЕГОСУДАРСТВЕННЫЕ  ВОПРОСЫ</c:v>
                </c:pt>
                <c:pt idx="1">
                  <c:v>НАЦИОНАЛЬНАЯ  БЕЗОПАСНОСТЬ И ПРАВОХРАНИТЕЛЬНАЯ ДЕЯТЕЛЬНОСТЬ</c:v>
                </c:pt>
                <c:pt idx="2">
                  <c:v>НАЦИОНАЛЬНАЯ ЭКОНОМИКА</c:v>
                </c:pt>
                <c:pt idx="3">
                  <c:v>ЖИЛИЩНО - КОМУНАЛЬНОЕ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 СПОРТ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9"/>
          <c:order val="9"/>
          <c:tx>
            <c:strRef>
              <c:f>Лист1!$CJ$204:$CJ$212</c:f>
              <c:strCache>
                <c:ptCount val="9"/>
                <c:pt idx="0">
                  <c:v>ОБЩЕГОСУДАРСТВЕННЫЕ  ВОПРОСЫ</c:v>
                </c:pt>
                <c:pt idx="1">
                  <c:v>НАЦИОНАЛЬНАЯ  БЕЗОПАСНОСТЬ И ПРАВОХРАНИТЕЛЬНАЯ ДЕЯТЕЛЬНОСТЬ</c:v>
                </c:pt>
                <c:pt idx="2">
                  <c:v>НАЦИОНАЛЬНАЯ ЭКОНОМИКА</c:v>
                </c:pt>
                <c:pt idx="3">
                  <c:v>ЖИЛИЩНО - КОМУНАЛЬНОЕ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 СПОРТ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Лист1!$CJ$204:$CJ$212</c:f>
              <c:strCache>
                <c:ptCount val="9"/>
                <c:pt idx="0">
                  <c:v>ОБЩЕГОСУДАРСТВЕННЫЕ  ВОПРОСЫ</c:v>
                </c:pt>
                <c:pt idx="1">
                  <c:v>НАЦИОНАЛЬНАЯ  БЕЗОПАСНОСТЬ И ПРАВОХРАНИТЕЛЬНАЯ ДЕЯТЕЛЬНОСТЬ</c:v>
                </c:pt>
                <c:pt idx="2">
                  <c:v>НАЦИОНАЛЬНАЯ ЭКОНОМИКА</c:v>
                </c:pt>
                <c:pt idx="3">
                  <c:v>ЖИЛИЩНО - КОМУНАЛЬНОЕ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 СПОРТ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994929803944249"/>
          <c:y val="0.16123480234594409"/>
          <c:w val="0.30870999466672971"/>
          <c:h val="0.7783704156509844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бюджета Пестяковского муниципального района в рамках  муниципальных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4716785214250414E-2"/>
          <c:y val="0.21916313013935712"/>
          <c:w val="0.96374871501909942"/>
          <c:h val="0.67378389757790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92"/>
        <c:axId val="308564528"/>
        <c:axId val="308564920"/>
      </c:barChart>
      <c:catAx>
        <c:axId val="30856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564920"/>
        <c:crosses val="autoZero"/>
        <c:auto val="1"/>
        <c:lblAlgn val="ctr"/>
        <c:lblOffset val="100"/>
        <c:noMultiLvlLbl val="0"/>
      </c:catAx>
      <c:valAx>
        <c:axId val="3085649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08564528"/>
        <c:crosses val="autoZero"/>
        <c:crossBetween val="between"/>
      </c:valAx>
      <c:spPr>
        <a:noFill/>
        <a:ln w="15875">
          <a:solidFill>
            <a:schemeClr val="accent1"/>
          </a:solidFill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2800" dirty="0"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1" custScaleX="278049" custScaleY="220229" custLinFactNeighborX="-8421" custLinFactNeighborY="17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431825-FD9D-4337-8849-E0B662AD3271}" type="presOf" srcId="{DA7597E5-369E-4783-A14F-834A5A20C0DF}" destId="{62154B96-5D4C-42D2-B8FA-8D2019C51F35}" srcOrd="0" destOrd="0" presId="urn:microsoft.com/office/officeart/2005/8/layout/vList5"/>
    <dgm:cxn modelId="{36C1B247-A2AC-431E-BDFF-CDA55A2CA753}" type="presOf" srcId="{26BEC9D2-18C1-43D8-8915-41D96E27040E}" destId="{042B425D-8C8B-4B6E-B3E8-4DAB5E543347}" srcOrd="0" destOrd="0" presId="urn:microsoft.com/office/officeart/2005/8/layout/vList5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57E68A30-192E-4BDA-B392-0DF5D2627798}" type="presParOf" srcId="{62154B96-5D4C-42D2-B8FA-8D2019C51F35}" destId="{D396CBAC-64D7-4B42-AFD0-AD2CECF3B8D6}" srcOrd="0" destOrd="0" presId="urn:microsoft.com/office/officeart/2005/8/layout/vList5"/>
    <dgm:cxn modelId="{4718725D-6A7A-495E-8C2C-B72417F7BEEA}" type="presParOf" srcId="{D396CBAC-64D7-4B42-AFD0-AD2CECF3B8D6}" destId="{042B425D-8C8B-4B6E-B3E8-4DAB5E54334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B425D-8C8B-4B6E-B3E8-4DAB5E543347}">
      <dsp:nvSpPr>
        <dsp:cNvPr id="0" name=""/>
        <dsp:cNvSpPr/>
      </dsp:nvSpPr>
      <dsp:spPr>
        <a:xfrm>
          <a:off x="0" y="3245"/>
          <a:ext cx="3923920" cy="320363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156389" y="159634"/>
        <a:ext cx="3611142" cy="2890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</cdr:x>
      <cdr:y>0.98722</cdr:y>
    </cdr:from>
    <cdr:to>
      <cdr:x>1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flipH="1">
          <a:off x="9472611" y="6304904"/>
          <a:ext cx="1" cy="816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62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21F89-D45F-46DB-A80E-E59CD92770D1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52538"/>
            <a:ext cx="48847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8BB30-F2D5-4432-B937-4146C0C6A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44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146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81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476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66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14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CFDD6-4051-4057-9CCE-ED427855E10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26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88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84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98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295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868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122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01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65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00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49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44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370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499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84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74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38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69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BB30-F2D5-4432-B937-4146C0C6AC4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FD2-1865-42DA-B218-4D55385E8C7C}" type="datetime1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1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3834-5892-4486-A4D4-877D95307EEE}" type="datetime1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9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A97A-C700-476D-8239-053A92634DA0}" type="datetime1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9896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C2F1-6E2A-4BE3-8054-9A066F4A8E4E}" type="datetime1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83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DB7E-C7B4-4EFD-954A-3F1601C6F69F}" type="datetime1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683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9755-E9A0-4921-B202-5788D14B24A2}" type="datetime1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97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62BA-4694-4684-AEC6-D1D02D231D6D}" type="datetime1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150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E271-22F7-447F-80DF-F4C2C4533E7A}" type="datetime1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8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B89B-27F8-4D97-9824-D7F5C4879066}" type="datetime1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43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1A98-37CD-4300-A08F-1F4DE16CF001}" type="datetime1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82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FE6D-DF31-49BC-903D-71D5AE526D72}" type="datetime1">
              <a:rPr lang="ru-RU" smtClean="0"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9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D20D-584D-412C-B1D2-326598128089}" type="datetime1">
              <a:rPr lang="ru-RU" smtClean="0"/>
              <a:t>19.06.2019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1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09CE-4295-4312-8495-0E4C1E071C1C}" type="datetime1">
              <a:rPr lang="ru-RU" smtClean="0"/>
              <a:t>19.06.2019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93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4DBE-2636-4C08-BEB4-13F8966CC84F}" type="datetime1">
              <a:rPr lang="ru-RU" smtClean="0"/>
              <a:t>19.06.2019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87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4BF7-AFD3-4801-99E2-DDA0029D90CB}" type="datetime1">
              <a:rPr lang="ru-RU" smtClean="0"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7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6EF5-FE5D-43B3-831F-CD47481DB11E}" type="datetime1">
              <a:rPr lang="ru-RU" smtClean="0"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83A7E-9562-4A73-ADD2-639C5689C9A5}" type="datetime1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36B1D4-1569-493D-971C-0F722B648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59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39">
              <a:schemeClr val="bg1">
                <a:lumMod val="85000"/>
              </a:schemeClr>
            </a:gs>
            <a:gs pos="45000">
              <a:srgbClr val="FFFF00"/>
            </a:gs>
            <a:gs pos="17000">
              <a:srgbClr val="D6E0AC"/>
            </a:gs>
            <a:gs pos="29000">
              <a:srgbClr val="D4E589"/>
            </a:gs>
            <a:gs pos="100000">
              <a:srgbClr val="C0D9CA"/>
            </a:gs>
            <a:gs pos="100000">
              <a:srgbClr val="E6F04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78219" y="1069222"/>
            <a:ext cx="1189531" cy="410825"/>
          </a:xfrm>
          <a:prstGeom prst="rect">
            <a:avLst/>
          </a:prstGeom>
          <a:gradFill>
            <a:gsLst>
              <a:gs pos="47000">
                <a:schemeClr val="bg1">
                  <a:lumMod val="85000"/>
                </a:schemeClr>
              </a:gs>
              <a:gs pos="100000">
                <a:srgbClr val="FFFF00"/>
              </a:gs>
              <a:gs pos="99000">
                <a:srgbClr val="F3F634"/>
              </a:gs>
              <a:gs pos="98000">
                <a:schemeClr val="accent5">
                  <a:lumMod val="40000"/>
                  <a:lumOff val="60000"/>
                </a:schemeClr>
              </a:gs>
              <a:gs pos="100000">
                <a:srgbClr val="D4E589"/>
              </a:gs>
              <a:gs pos="100000">
                <a:srgbClr val="C0D9CA"/>
              </a:gs>
              <a:gs pos="100000">
                <a:srgbClr val="E6F04F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75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1" y="808152"/>
            <a:ext cx="9719247" cy="1479019"/>
          </a:xfrm>
          <a:prstGeom prst="ribbon2">
            <a:avLst/>
          </a:prstGeom>
          <a:gradFill>
            <a:gsLst>
              <a:gs pos="47000">
                <a:schemeClr val="bg1">
                  <a:lumMod val="85000"/>
                </a:schemeClr>
              </a:gs>
              <a:gs pos="100000">
                <a:srgbClr val="FFFF00"/>
              </a:gs>
              <a:gs pos="99000">
                <a:srgbClr val="F3F634"/>
              </a:gs>
              <a:gs pos="98000">
                <a:schemeClr val="accent5">
                  <a:lumMod val="40000"/>
                  <a:lumOff val="60000"/>
                </a:schemeClr>
              </a:gs>
              <a:gs pos="100000">
                <a:srgbClr val="D4E589"/>
              </a:gs>
              <a:gs pos="100000">
                <a:srgbClr val="C0D9CA"/>
              </a:gs>
              <a:gs pos="100000">
                <a:srgbClr val="E6F04F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7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бюджета Пестяковского </a:t>
            </a:r>
            <a:r>
              <a:rPr lang="ru-RU" sz="227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27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за 2018 год</a:t>
            </a:r>
            <a:endParaRPr lang="ru-RU" sz="2275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10232" y="5709613"/>
            <a:ext cx="2398145" cy="243591"/>
          </a:xfrm>
          <a:prstGeom prst="rect">
            <a:avLst/>
          </a:prstGeom>
          <a:gradFill>
            <a:gsLst>
              <a:gs pos="1639">
                <a:schemeClr val="bg1">
                  <a:lumMod val="85000"/>
                </a:schemeClr>
              </a:gs>
              <a:gs pos="45000">
                <a:srgbClr val="FFFF00"/>
              </a:gs>
              <a:gs pos="98000">
                <a:schemeClr val="bg1">
                  <a:lumMod val="85000"/>
                </a:schemeClr>
              </a:gs>
              <a:gs pos="43000">
                <a:schemeClr val="bg1">
                  <a:lumMod val="85000"/>
                </a:schemeClr>
              </a:gs>
              <a:gs pos="45000">
                <a:srgbClr val="C0D9CA"/>
              </a:gs>
              <a:gs pos="43000">
                <a:srgbClr val="E6F04F"/>
              </a:gs>
              <a:gs pos="45000">
                <a:schemeClr val="accent1">
                  <a:lumMod val="45000"/>
                  <a:lumOff val="5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4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6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Пестяки - </a:t>
            </a:r>
            <a:r>
              <a:rPr lang="ru-RU" sz="1462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1462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&amp;Vcy; &amp;rcy;&amp;acy;&amp;jcy;&amp;ocy;&amp;ncy;&amp;iecy; &amp;icy;&amp;dcy;&amp;iecy;&amp;tcy; &amp;pcy;&amp;rcy;&amp;icy;&amp;iecy;&amp;mcy;&amp;kcy;&amp;acy; &amp;shcy;&amp;kcy;&amp;ocy;&amp;l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86" y="2610186"/>
            <a:ext cx="4363523" cy="27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4" y="2548240"/>
            <a:ext cx="5470072" cy="29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1365" y="274638"/>
            <a:ext cx="9488244" cy="1138138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района </a:t>
            </a:r>
            <a:b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72921"/>
              </p:ext>
            </p:extLst>
          </p:nvPr>
        </p:nvGraphicFramePr>
        <p:xfrm>
          <a:off x="348792" y="1087471"/>
          <a:ext cx="8853543" cy="4720537"/>
        </p:xfrm>
        <a:graphic>
          <a:graphicData uri="http://schemas.openxmlformats.org/drawingml/2006/table">
            <a:tbl>
              <a:tblPr/>
              <a:tblGrid>
                <a:gridCol w="4924697"/>
                <a:gridCol w="1260949"/>
                <a:gridCol w="1355464"/>
                <a:gridCol w="1312433"/>
              </a:tblGrid>
              <a:tr h="276179"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дохода</a:t>
                      </a:r>
                    </a:p>
                  </a:txBody>
                  <a:tcPr marL="16777" marR="167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16777" marR="167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1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16777" marR="167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16777" marR="167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16777" marR="167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4062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всего: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93 755,1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93 729,0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1795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93 736,1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93 711,0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7515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 Российской Федерации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56 104,6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56 104,6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730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муниципальных районов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нa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выравнивание бюджетной обеспеченности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38 678,3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38 678,3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730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поддержку мер по обеспечению сбалансированности  бюджетов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17 426,3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17 426,3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5462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 Российской Федерации (межбюджетные субсидии)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6 198,6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6 196,4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18626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реализацию мероприятий по обеспечению жильем молодых семей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9958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муниципальных районов на поддержку отрасли культуры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5 739,4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5 737,2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325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31 334,0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31 311,4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455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24335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" y="254766"/>
            <a:ext cx="9197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 безвозмездных поступлений  из других уровней бюджета в бюджет Пестяковского муниципального района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02129487"/>
              </p:ext>
            </p:extLst>
          </p:nvPr>
        </p:nvGraphicFramePr>
        <p:xfrm>
          <a:off x="-1" y="1227666"/>
          <a:ext cx="878092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50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085292"/>
              </p:ext>
            </p:extLst>
          </p:nvPr>
        </p:nvGraphicFramePr>
        <p:xfrm>
          <a:off x="576801" y="1347296"/>
          <a:ext cx="8406943" cy="410748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542712"/>
                <a:gridCol w="2130458"/>
                <a:gridCol w="1338606"/>
                <a:gridCol w="1395167"/>
              </a:tblGrid>
              <a:tr h="722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2018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61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29 139,9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28 754,9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3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правоохранительная</a:t>
                      </a:r>
                      <a:r>
                        <a:rPr lang="ru-RU" sz="1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деятельность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411,0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258,2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1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5 905,8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5 140,2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Жилищно-коммунальное</a:t>
                      </a:r>
                      <a:r>
                        <a:rPr lang="ru-RU" sz="16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хозяйство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1 278,5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1 262,2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62 755,8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62 703,2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2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, кинематография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3 747,1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3 742,6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2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3 921,0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3 916,9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0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885,0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881,9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1449" y="517254"/>
            <a:ext cx="9412817" cy="567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5024" algn="ctr" defTabSz="742946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исполнения расходной части  бюджета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района по разделам классификации расходов  за 2018 года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0115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>
                <a:solidFill>
                  <a:srgbClr val="5FCBEF"/>
                </a:solidFill>
              </a:rPr>
              <a:pPr/>
              <a:t>13</a:t>
            </a:fld>
            <a:endParaRPr lang="ru-RU">
              <a:solidFill>
                <a:srgbClr val="5FCBE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325209"/>
              </p:ext>
            </p:extLst>
          </p:nvPr>
        </p:nvGraphicFramePr>
        <p:xfrm>
          <a:off x="462579" y="601007"/>
          <a:ext cx="8426897" cy="596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4574"/>
                <a:gridCol w="1086522"/>
                <a:gridCol w="932478"/>
                <a:gridCol w="1229809"/>
                <a:gridCol w="853514"/>
              </a:tblGrid>
              <a:tr h="991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1-Наименование показателя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расхода по бюджетной классификации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Уточненная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роспись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- бюджеты муниципальных районов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ctr"/>
                </a:tc>
              </a:tr>
              <a:tr h="2077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- всего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108 315,0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77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29 139,9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28 754,9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7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39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6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18 122,0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18 088,4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39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77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4 194,0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4 194,0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865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66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4 690,9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4 684,0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8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44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77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5 905,8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5 140,2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77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8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62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5 485,2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4 742,1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2457" y="130628"/>
            <a:ext cx="7547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Пестяковского муниципального района по расходам по разделам бюджетной классификации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884570"/>
              </p:ext>
            </p:extLst>
          </p:nvPr>
        </p:nvGraphicFramePr>
        <p:xfrm>
          <a:off x="441064" y="763792"/>
          <a:ext cx="8757363" cy="527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181"/>
                <a:gridCol w="1318888"/>
                <a:gridCol w="1014358"/>
                <a:gridCol w="1037153"/>
                <a:gridCol w="911783"/>
              </a:tblGrid>
              <a:tr h="707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1-Наименование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расхода по бюджетной классификации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уточненная роспись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- бюджеты муниципальных районов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3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1 278,5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1 262,2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7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9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62 755,8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62 703,2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76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15 874,3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15 857,9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36 439,0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36 427,7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5 304,5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5 285,3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4 952,9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4 947,2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3 747,1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3 742,6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1 952,9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1 789,7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3 921,0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3 916,9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1 858,4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1 858,4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58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1 698,4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07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5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719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7600" y="0"/>
            <a:ext cx="7895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Пестяковского муниципального района по расходам по разделам бюджетной классификации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726479"/>
              </p:ext>
            </p:extLst>
          </p:nvPr>
        </p:nvGraphicFramePr>
        <p:xfrm>
          <a:off x="216694" y="235744"/>
          <a:ext cx="9472612" cy="638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31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433555"/>
              </p:ext>
            </p:extLst>
          </p:nvPr>
        </p:nvGraphicFramePr>
        <p:xfrm>
          <a:off x="863599" y="787400"/>
          <a:ext cx="7707313" cy="550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137250"/>
              </p:ext>
            </p:extLst>
          </p:nvPr>
        </p:nvGraphicFramePr>
        <p:xfrm>
          <a:off x="620486" y="2237015"/>
          <a:ext cx="7469265" cy="2280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7034"/>
                <a:gridCol w="1309186"/>
                <a:gridCol w="1194099"/>
                <a:gridCol w="978946"/>
              </a:tblGrid>
              <a:tr h="538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заимствований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Утверждено 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01.01.2019г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Утверждено 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31.12.2019г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  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внутренние заимствования, всего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заимствований, направленных на погашение долга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0486" y="974473"/>
            <a:ext cx="746926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об объеме муниципального долга по состоянию на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01.01.2019г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 бюджету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района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</a:t>
            </a:r>
            <a:r>
              <a:rPr lang="ru-RU" alt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946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65588" y="1"/>
            <a:ext cx="5408350" cy="84841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«Экономическое развитие Пестяковского муниципального района»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09271"/>
              </p:ext>
            </p:extLst>
          </p:nvPr>
        </p:nvGraphicFramePr>
        <p:xfrm>
          <a:off x="4225843" y="900276"/>
          <a:ext cx="5314082" cy="3454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5443"/>
                <a:gridCol w="799960"/>
                <a:gridCol w="995073"/>
                <a:gridCol w="1053606"/>
              </a:tblGrid>
              <a:tr h="512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%</a:t>
                      </a: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7738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в.т.ч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445,0</a:t>
                      </a: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445,0</a:t>
                      </a: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33561">
                <a:tc>
                  <a:txBody>
                    <a:bodyPr/>
                    <a:lstStyle/>
                    <a:p>
                      <a:pPr marL="171450" indent="-1714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Подпрограмма "Содействие развитию малого и среднего предпринимательства в Пестяковском муниципальном районе»</a:t>
                      </a:r>
                    </a:p>
                    <a:p>
                      <a:pPr marL="171450" indent="-1714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"Субсидирование транспортного обслуживания населения Пестяковского муниципального района</a:t>
                      </a:r>
                    </a:p>
                    <a:p>
                      <a:pPr marL="171450" indent="-1714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"Улучшение условий и охраны труда в Пестяковском муниципальном районе»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69,9</a:t>
                      </a: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331,2</a:t>
                      </a: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43,9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69,9</a:t>
                      </a: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331,2</a:t>
                      </a: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43,9</a:t>
                      </a: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8762" y="2953113"/>
            <a:ext cx="396708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итоги реализации мероприятий Программы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 – глава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крестьянского (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фермерского) хозяйства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Шаров А.В. получил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возмещение части затрат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приобретению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племенного молодняка крупного рогатого скота для собственного воспроизводства в хозяйстве в общей сумме 40,0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2018 года проведена информационная встреча по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осуществления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субъектами малого предпринимательства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также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индивидуальные консультации. В районной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газете опубликованы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ко Дню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предпринимательства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Дню работников торговли,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бытового обслуживания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ЖКХ, Дню работников сельского хозяйства.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состоявшемся торжественном мероприятии, посвященном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Дню работников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 лучшие руководители и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сельскохозяйственного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награждены Почетными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грамотами администрации Пестяковского муниципального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подпрограммы </a:t>
            </a:r>
            <a:r>
              <a:rPr lang="ru-RU" sz="10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5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Субсидирование транспортного обслуживания населения Пестяковского муниципального района</a:t>
            </a:r>
            <a:r>
              <a:rPr lang="ru-RU" sz="10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предоставлена субсидия МУП «Пестяковское ЖКХ» на возмещение разницы в тарифах по убыточным рейсам в сумме 331,2 тыс. руб.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87159" y="4515439"/>
            <a:ext cx="4986779" cy="18665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подпрограммы «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условий и охраны труда в Пестяковском муниципальном районе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осуществлено содействие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улучшении условий и охраны труда в целях снижения производственного травматизма и профессиональной заболеваемости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 обеспечения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проведение аттестации рабочих мест по охране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труда, информирования, консультирования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помощи работникам и работодателям по вопросам охраны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труда, размещения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Пестяковского муниципального района информации по охране труда. Привлечение средств массовой информации в целях освещения вопросов охраны труда и техники безопасности.</a:t>
            </a:r>
          </a:p>
        </p:txBody>
      </p:sp>
      <p:pic>
        <p:nvPicPr>
          <p:cNvPr id="2050" name="Picture 2" descr="http://www.pestyaki.ru/images/2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4" y="128598"/>
            <a:ext cx="3633328" cy="27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512" y="0"/>
            <a:ext cx="7004116" cy="54864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Муниципальная программа  «Развитие культуры»</a:t>
            </a:r>
            <a:endParaRPr lang="ru-RU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05817952"/>
              </p:ext>
            </p:extLst>
          </p:nvPr>
        </p:nvGraphicFramePr>
        <p:xfrm>
          <a:off x="320511" y="777292"/>
          <a:ext cx="3923925" cy="320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869007"/>
              </p:ext>
            </p:extLst>
          </p:nvPr>
        </p:nvGraphicFramePr>
        <p:xfrm>
          <a:off x="4345757" y="702027"/>
          <a:ext cx="5052766" cy="3162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028"/>
                <a:gridCol w="792281"/>
                <a:gridCol w="766712"/>
                <a:gridCol w="1071745"/>
              </a:tblGrid>
              <a:tr h="54069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  <a:p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%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08941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 </a:t>
                      </a:r>
                    </a:p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Подпрограмма «Дополнительное образование в сфере культуры и искусства»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5 037,3</a:t>
                      </a:r>
                    </a:p>
                    <a:p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2 466,0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5 017,2</a:t>
                      </a:r>
                    </a:p>
                    <a:p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448,7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99,6</a:t>
                      </a:r>
                    </a:p>
                    <a:p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85817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Подпрограмма «Развитие музейного, библиотечного дела, организация и проведение культурно-досуговых мероприятий»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1 953,6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1 952,9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67726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Подпрограмма «Обеспечение деятельности муниципальных учреждений, подведомственных отделу культуры, молодежной политики, спорта и туризма»</a:t>
                      </a:r>
                    </a:p>
                    <a:p>
                      <a:pPr algn="just"/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617,7</a:t>
                      </a:r>
                    </a:p>
                    <a:p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615,5</a:t>
                      </a:r>
                    </a:p>
                    <a:p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19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0" y="4507357"/>
            <a:ext cx="9398523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1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итоги реализации мероприятий </a:t>
            </a:r>
            <a:r>
              <a:rPr lang="ru-RU" sz="11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1)Подпрограмма «Дополнительное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в сфере культуры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искусства»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школа п. Пестяки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обучает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25 до 30 чел., что составляет до 8 % от количества населения данной категории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обучение детей осуществляется по классу «Фортепиано», «Гитара», «Музыкальный фольклор».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Подпрограмма "Развитие музейного дела, организация и проведение культурно-досуговых мероприятий« В районе 10 массовых библиотек , количество читателей в библиотеках уменьшается в связи с уменьшением численности населения в районе  в 2017 году составило 1994 человек .В музее оформлено 11 новых выставок а также 2 действующие, проведена поисковая работа по сбору экспонатов, посещаемость музея за 2017 год составило 1940 человек, пополнение составило 50 экспонатов.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Подпрограмма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"Обеспечение деятельности муниципальных учреждений, подведомственных отделу культуры, молодежной политики, спорта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туризма» МКУ «Централизаванная бухгалтерия» организует бухгалтерский учет ,осуществляет контроль за сохранение имущества  учреждений культуры , правильным расходованием денежных средств и материальных ценностей.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2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39">
              <a:schemeClr val="bg1">
                <a:lumMod val="85000"/>
              </a:schemeClr>
            </a:gs>
            <a:gs pos="62000">
              <a:srgbClr val="FFFF00"/>
            </a:gs>
            <a:gs pos="27000">
              <a:srgbClr val="D6E0AC"/>
            </a:gs>
            <a:gs pos="47000">
              <a:srgbClr val="D4E589"/>
            </a:gs>
            <a:gs pos="100000">
              <a:srgbClr val="C0D9CA"/>
            </a:gs>
            <a:gs pos="100000">
              <a:srgbClr val="E6F04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283" y="947426"/>
            <a:ext cx="7397964" cy="36528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 бюджета Пестяковского 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/>
            <a:endParaRPr lang="ru-RU" sz="26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33652" y="126154"/>
            <a:ext cx="5479363" cy="993877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физической культуры, спорта, туризма и реализация молодежной политики»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244838"/>
              </p:ext>
            </p:extLst>
          </p:nvPr>
        </p:nvGraphicFramePr>
        <p:xfrm>
          <a:off x="4100659" y="3828799"/>
          <a:ext cx="5345350" cy="2946560"/>
        </p:xfrm>
        <a:graphic>
          <a:graphicData uri="http://schemas.openxmlformats.org/drawingml/2006/table">
            <a:tbl>
              <a:tblPr/>
              <a:tblGrid>
                <a:gridCol w="5345350"/>
              </a:tblGrid>
              <a:tr h="294656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итоги реализации мероприятий Программы: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1.Удовлетворение потребности населения в занятиях физической культурой и спортом. В рамках программы в 2018 году проведено 35 районных спортивных мероприятий, в которых приняли участие 825 человек.: районные соревнования по волейболу, баскетболу, мини-футболу, лыжным гонкам; семейный велопробег. Представители района также приняли участие в областных и межрайонных мероприятиях (всего 60 человек): - спартакиада органов местного самоуправления в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г.Южа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- областных соревнованиях по легкой атлетике; - зональных соревнованиях по волейболу, баскетболу, настольному теннису.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2.В 2018 году на территории района продолжено внедрение комплекса ГТО, всем желающим была предоставлена возможность выполнить нормативы комплекса в центре тестирования, представители района приняли участие в областных летнем и зимнем фестивалях ГТО.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384256"/>
              </p:ext>
            </p:extLst>
          </p:nvPr>
        </p:nvGraphicFramePr>
        <p:xfrm>
          <a:off x="117987" y="2843439"/>
          <a:ext cx="382832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010"/>
                <a:gridCol w="681433"/>
                <a:gridCol w="922774"/>
                <a:gridCol w="634111"/>
              </a:tblGrid>
              <a:tr h="5576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тыс.руб.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%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72863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«Развитие физической культуры и спорта в Пестяковском муниципальном районе»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907,0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885,0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903,9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881,9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99,6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9490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«Реализация молодежной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Политики»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22,0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22,0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27" y="1574277"/>
            <a:ext cx="3388784" cy="1970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88" y="199649"/>
            <a:ext cx="3828327" cy="264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660" y="197224"/>
            <a:ext cx="9554240" cy="6633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Текст 3"/>
          <p:cNvSpPr>
            <a:spLocks noGrp="1"/>
          </p:cNvSpPr>
          <p:nvPr>
            <p:ph type="body" sz="half" idx="2"/>
          </p:nvPr>
        </p:nvSpPr>
        <p:spPr>
          <a:xfrm>
            <a:off x="3429001" y="4990371"/>
            <a:ext cx="6465898" cy="1639028"/>
          </a:xfrm>
        </p:spPr>
        <p:txBody>
          <a:bodyPr/>
          <a:lstStyle/>
          <a:p>
            <a:pPr algn="just"/>
            <a:endParaRPr lang="ru-RU" sz="1600" b="1" dirty="0" smtClean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449942"/>
              </p:ext>
            </p:extLst>
          </p:nvPr>
        </p:nvGraphicFramePr>
        <p:xfrm>
          <a:off x="3429001" y="858976"/>
          <a:ext cx="6335806" cy="5712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298"/>
                <a:gridCol w="895546"/>
                <a:gridCol w="1065229"/>
                <a:gridCol w="1016733"/>
              </a:tblGrid>
              <a:tr h="5606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%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59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В.т.ч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«Развитие дошкольного образования Пестяковского муниципального района»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общего образования Пестяковского муниципального района»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«Развитие дополнительного образования Пестяковского муниципального района»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«Формирование культуры здорового и безопасного образа жизни детей Пестяковского муниципального района»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«Комплексная безопасность организаций, подведомственных отделу образования Пестяковского муниципального района»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«Дети Пестяковского района»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«Обеспечение деятельности образовательных организаций Пестяковского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59 354,0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13 801,3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33 668,8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2 769,6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3 482,0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1 692,6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59 324,5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13 784,9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33 664,6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2 767,8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3 474,8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1 692,6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3 873,6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9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57941"/>
            <a:ext cx="3429000" cy="30952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8156" y="49858"/>
            <a:ext cx="805049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«Развитие образования Пестяковского муниципального района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47688" y="177800"/>
            <a:ext cx="7172865" cy="82144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«Развитие образования Пестяковского муниципального района»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178" y="1534887"/>
            <a:ext cx="82339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итоги реализации мероприятий Программы:</a:t>
            </a:r>
          </a:p>
          <a:p>
            <a:pPr>
              <a:defRPr/>
            </a:pP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1)Подпрограмма «Развитие дошкольного образования Пестяковского муниципального района».</a:t>
            </a:r>
          </a:p>
          <a:p>
            <a:pPr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в районе функционировало 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учреждения с контингентом 153 в 8 группах.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детей в возрасте 3-7 лет, получающих дошкольную образовательную услугу составила 128 человек;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в возрасте 1-6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1-6 лет составила 58 человек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-охват детей вариативными формами дошкольного образования 15 человек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субвенция по присмотру и уходу за детьми - сиротами и детьми, оставшимися без попечения родителей, детьми - инвалидами в муниципальных дошкольных образовательных организациях и детьми, нуждающимися в длительном лечении, в муниципальных дошкольных образовательных организациях, осуществляющих оздоровление на 10 детей, израсходованы детским садом "Солнышко" и направлены на приобретение шкафа, пылесосов, моющих средств, посуды кухонной и мягкого инвентаря. Детским садом № 1. на приобретение детской мебели, канцелярских товаров, моющих средств, посуды кухонной и мягкого инвентаря.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Подпрограмма «Развитие общего образования Пестяковского муниципального района» </a:t>
            </a:r>
          </a:p>
          <a:p>
            <a:pPr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 данной подпрограмме произведены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«Пестяковская СШ» проведен внутренний ремонт теплоснабжения, были приобретены и установлены защитные экраны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 радиаторы. </a:t>
            </a:r>
          </a:p>
          <a:p>
            <a:pPr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Беклемищенской НШ-ДС обработаны чердачные перекрытия, приобретен холодильник на пищеблок.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«Филятская ОШ» приобретался линолеум, проведен косметический ремонт проблемных участков, ремонт спортзала и печей.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«Нижнеландеховская ОШ» выполнена обмуровка котлов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котельной.</a:t>
            </a:r>
          </a:p>
          <a:p>
            <a:pPr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-доля лиц, сдавших ЕГЭ по русскому языку и математике, в общей численности выпускников общеобразовательных организаций, участвовавших в ЕГЭ по данным предметам составляет 100;</a:t>
            </a:r>
          </a:p>
          <a:p>
            <a:pPr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-привлечение детей к занятиям в кружках, конкурсах, внешкольных мероприятиях в 2018 году составило 160 человек;</a:t>
            </a:r>
          </a:p>
          <a:p>
            <a:pPr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-доли учащихся, занимающихся физической культурой и спортом во внеурочное время составляет 51,0%.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13122" y="320511"/>
            <a:ext cx="7569723" cy="103315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 Пестяковского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3403077" y="1517715"/>
            <a:ext cx="6323814" cy="5213023"/>
          </a:xfrm>
          <a:prstGeom prst="roundRect">
            <a:avLst/>
          </a:prstGeom>
          <a:ln w="19050" cap="flat" cmpd="sng">
            <a:noFill/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Подпрограмма «Развитие </a:t>
            </a: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Пестяковского муниципального 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охват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школьного возраста программами дополнительного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 составил 441 человек в 35 кружках по художественно-эстетическому направлению ,спортивному ,туристическому ,военно- патриотическому, естественно-научному и  экологическому направлениям;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дополнительного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проведены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районных мероприятий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Tx/>
              <a:buChar char="-"/>
              <a:defRPr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«Формирование </a:t>
            </a: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здорового и безопасного образа жизни детей Пестяковского муниципального 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</a:t>
            </a:r>
          </a:p>
          <a:p>
            <a:pPr algn="just">
              <a:defRPr/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учащихся 1-4 классов,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получивших питание,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177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расчете 25,00 руб. на 1 день), при плане 180 чел.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-снижен уровень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 на 6%;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-доля детей - сирот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детей, находящихся в трудной жизненной ситуации, в лагерях дневного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 составила 100%;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-доля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учреждений, направленных на развитие вариативных форм в лагерях дневного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 составила 100%;</a:t>
            </a:r>
          </a:p>
          <a:p>
            <a:pPr algn="just">
              <a:defRPr/>
            </a:pP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Подпрограмма «Комплексная </a:t>
            </a: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организаций, подведомственных отделу образования Пестяковского 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района»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-проведены противопожарные мероприятия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зданиях и помещениях образовательных организаций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всех мероприятий программы, направленных на укрепление комплексной безопасности образовательных организаций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составило 100%;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-установка тревожной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кнопки с выводом на пульт дежурной части пункта  полиции и ее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обслуживание;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-71%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систему видеонаблюдения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://www.tatar-islam.com/_pu/164/415139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4" y="1724920"/>
            <a:ext cx="2912882" cy="2529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773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36575" y="329938"/>
            <a:ext cx="8832850" cy="87861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«Развитие образования Пестяковского муниципального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87096" y="1429454"/>
            <a:ext cx="5645543" cy="23704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6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 Пестяковского муниципального района»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-Проведено 65 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районных мероприятий, позволяющих выявить одаренных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-52 % одаренных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 победителей областных и районных мероприятий, принявших участие в региональных олимпиадах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школьников;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Подпрограмма «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образовательных организаций Пестяковского муниципального района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Централизованная бухгалтерия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бухгалтерский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учет, осуществляет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сохранение имущества  учреждений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образования,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правильным расходованием денежных средств и материальных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ценностей.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3" y="1429454"/>
            <a:ext cx="3054285" cy="237042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16049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19652" y="209240"/>
            <a:ext cx="6909848" cy="9898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"Обеспечение доступным и комфортным жильем населения Пестяковского муниципального района"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907282"/>
              </p:ext>
            </p:extLst>
          </p:nvPr>
        </p:nvGraphicFramePr>
        <p:xfrm>
          <a:off x="366412" y="1960775"/>
          <a:ext cx="4586588" cy="3444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972"/>
                <a:gridCol w="783315"/>
                <a:gridCol w="1027522"/>
                <a:gridCol w="795779"/>
              </a:tblGrid>
              <a:tr h="8266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%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1800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в.т.ч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«Обеспечение жильем молодых семей»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«Государственная и муниципальная поддержка граждан в сфере ипотечного жилищного кредитования»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1 667,3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793,8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873,5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1 663,2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793,8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869,4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99,7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953000" y="1816100"/>
            <a:ext cx="47189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итоги реализации мероприятий Программы: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мероприятий подпрограммы «Обеспечение жильем молодых семей» были предусмотрены средства в сумме 793 800,00 руб.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мероприятию было выдано Свидетельство одной семье. Денежные средства освоены в полном объеме в августе 2018 года.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реализацию основного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и муниципальная поддержка граждан в сфере ипотечного жилищного кредитования» израсходованы средства для предоставления субсидии гражданам на приобретение жилья в сумме 805 412,16 руб. за счет средств областного бюджета и 71 987,84 руб. за счет средств бюджета Пестяковского муниципального района.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Кроме того, предоставлена субсидия за счет средств бюджета Пестяковского городского поселения в сумме 29 800,00 руб. Субсидия предоставлена трем семьям на оплату первоначального взноса при получении ипотечного жилищного кредита (на погашение основной суммы долга и уплату процентов по ипотечному жилищному кредиту (в том числе рефинансированному). Денежные средства освоены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года.</a:t>
            </a:r>
          </a:p>
        </p:txBody>
      </p:sp>
      <p:pic>
        <p:nvPicPr>
          <p:cNvPr id="2050" name="Picture 2" descr="http://v-2017-godu.ru/wp-content/uploads/2016/03/23n.g.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6" y="5486684"/>
            <a:ext cx="3731753" cy="130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7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07009" y="225426"/>
            <a:ext cx="5516809" cy="121687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транспортной системы,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энергоснабжение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повышение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энергетической эффективности»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439207"/>
              </p:ext>
            </p:extLst>
          </p:nvPr>
        </p:nvGraphicFramePr>
        <p:xfrm>
          <a:off x="341248" y="1868011"/>
          <a:ext cx="520171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111"/>
                <a:gridCol w="772998"/>
                <a:gridCol w="1065229"/>
                <a:gridCol w="1046375"/>
              </a:tblGrid>
              <a:tr h="3717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%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0279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Подпрограмма «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и содержание автомобильных дорог в границах и вне границ населенных пунктов  Пестяковского муниципального района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3 101,1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3 101,1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2 369,8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2 369,8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76,4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76,4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46" y="131977"/>
            <a:ext cx="2894193" cy="27588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1249" y="4169741"/>
            <a:ext cx="7039940" cy="24966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мероприятий Программы:</a:t>
            </a:r>
          </a:p>
          <a:p>
            <a:pPr>
              <a:lnSpc>
                <a:spcPct val="107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за счет муниципального дорожного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 отремонтировано дорог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1 970 280,18 руб. руб. из плана 1 970 280,18 руб. Средства были направлены на ремонт 281,3 м автомобильной дороги д. Алехино – д. Белая Рамень на сумму 646 331,69 руб., 380 м автомобильной дороги с. Нижний Ландех – д. Дубовичье на сумму 912 480,32 руб.; участка 150 м автомобильной дороги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д.Филята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д. Воронята на сумму 411 468,17 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данного направления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осуществлялось содержание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(межселенных дорог) вне границ населенных пунктов за счет муниципального дорожного фонда в границах Пестяковского муниципального района в сумме 399 500,00 руб. из плана 1 130 820,40 руб., или 35,3 %, из них, на расчистку 51,934 км дорог от снега в зимний период в сумме 282 000,00 руб. и на профилирование автомобильных дорог общего пользования местного значения вне границ населенных пунктов в границах Пестяковского муниципального района в летний период на сумму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500,00 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338" y="178733"/>
            <a:ext cx="7174093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граждан и профилактика правонарушений в Пестяковском муниципальном районе»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576423"/>
              </p:ext>
            </p:extLst>
          </p:nvPr>
        </p:nvGraphicFramePr>
        <p:xfrm>
          <a:off x="339366" y="1322615"/>
          <a:ext cx="4869444" cy="443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936"/>
                <a:gridCol w="841037"/>
                <a:gridCol w="1032914"/>
                <a:gridCol w="720557"/>
              </a:tblGrid>
              <a:tr h="6856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      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%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23572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 </a:t>
                      </a:r>
                    </a:p>
                    <a:p>
                      <a:pPr algn="just"/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в.т.ч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«Реализация единой государственной политики в области предупреждения и ликвидации чрезвычайных ситуаций природного и техногенного характера и обеспечения пожарной безопасности на территории Пестяковского муниципального района»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"Профилактика правонарушений и безопасность дорожного движения на территории Пестяковского муниципального района"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1 230,4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769,0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708,9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273,7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435,3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57,6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35,5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94,3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08811" y="1389731"/>
            <a:ext cx="4495628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итоги реализации мероприятий Программы:</a:t>
            </a:r>
          </a:p>
          <a:p>
            <a:pPr>
              <a:defRPr/>
            </a:pP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на непредвиденные расходы и на покрытие кассового разрыва остались неиспользованными в сумме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342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534,48 руб. </a:t>
            </a:r>
          </a:p>
          <a:p>
            <a:pPr algn="just"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течение 2018 года из резервного фонда предоставлены средства на расходы, предусмотренные «Положением о резервном фонде Администрации Пестяковского муниципального района,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 algn="just"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142 045,33 руб. на ремонт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несущей стороны здания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гаража, </a:t>
            </a:r>
          </a:p>
          <a:p>
            <a:pPr algn="just"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15 420,19 руб.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оказание единовременной материальной помощи 2 семьям, пострадавшим в результате стихийных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бедствий;</a:t>
            </a:r>
          </a:p>
          <a:p>
            <a:pPr algn="just"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на проведение мероприятий по недопущению возникновения или ликвидации ЧС природного и техногенного характера в сумме 63 157,89 руб. Были приобретены шины тракторные на сумму 53 190,00 руб. и дизельное топливо на сумму 9 967,89 руб. для трактора Т-150К, находящегося в муниципальной собственности и переданного в безвозмездное пользование в ФГКУ «4 отряд Федеральной противопожарной службы по Ивановской области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мероприятий по осуществлению связи со службой ГО ЧС на муниципальном и межмуниципальном уровнях в сумме 14 400,00 руб.;</a:t>
            </a:r>
          </a:p>
          <a:p>
            <a:pPr algn="just"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кассовые расходы на проведение текущих и капитальных ремонтов, а также техническое оснащение ЗС ГО (убежищ, противорадиационных укрытий, пунктов управления составили 180 686,08 руб. Проведены частичные работы на проведение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восстановительных работ восстановления разрушенной несущей стены и кровли здания гаража Администрации в сумме 71 192,16 руб. и проведен текущий ремонт ПРУ в МКДОУ детский сад № 1 на сумму 109 493,92 руб.</a:t>
            </a:r>
          </a:p>
          <a:p>
            <a:pPr algn="just">
              <a:defRPr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833" y="4771755"/>
            <a:ext cx="2654978" cy="18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Текст 3"/>
          <p:cNvSpPr>
            <a:spLocks noGrp="1"/>
          </p:cNvSpPr>
          <p:nvPr>
            <p:ph type="body" sz="half" idx="2"/>
          </p:nvPr>
        </p:nvSpPr>
        <p:spPr>
          <a:xfrm>
            <a:off x="381001" y="4430598"/>
            <a:ext cx="7414966" cy="2187018"/>
          </a:xfrm>
        </p:spPr>
        <p:txBody>
          <a:bodyPr>
            <a:normAutofit/>
          </a:bodyPr>
          <a:lstStyle/>
          <a:p>
            <a:pPr algn="ctr"/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итоги реализации мероприятий Программы</a:t>
            </a:r>
            <a:r>
              <a:rPr lang="ru-RU" sz="1500" b="1" i="1" u="sng" dirty="0" smtClean="0"/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пожилого возраста к общественной жизни района. На территории района для граждан пожилого возраста организованы и работают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клубы по направлениям,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 ветеранов, проводятся ежегодные мероприятия ко Дню пожилого человека и Дню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социально ориентированных некоммерческих организаций. Из бюджета района традиционно оказывается финансовая поддержка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Совету ветеранов, ведущему активную деятельность на территории района. В 2018 году сумма субсидии составила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131,2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2" y="1158598"/>
            <a:ext cx="3932816" cy="29136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4812" y="0"/>
            <a:ext cx="941626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/>
            </a:r>
            <a:br>
              <a:rPr lang="ru-RU" sz="1400" dirty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ВЕТЕРАН»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969138"/>
              </p:ext>
            </p:extLst>
          </p:nvPr>
        </p:nvGraphicFramePr>
        <p:xfrm>
          <a:off x="4313817" y="1209301"/>
          <a:ext cx="4811329" cy="1706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053"/>
                <a:gridCol w="782111"/>
                <a:gridCol w="1102937"/>
                <a:gridCol w="1065228"/>
              </a:tblGrid>
              <a:tr h="9440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Пестяковского муниципального района "Ветеран"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7183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Подпрограмма "Повышение качества жизни граждан пожилого возраста"</a:t>
                      </a:r>
                      <a:endParaRPr lang="ru-RU" sz="11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131,2</a:t>
                      </a:r>
                      <a:endParaRPr lang="ru-RU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131,2</a:t>
                      </a:r>
                      <a:endParaRPr lang="ru-RU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2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4915" y="203200"/>
            <a:ext cx="7374809" cy="9468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«Организация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деятельности органов местного самоуправления Пестяковского муниципального района на решение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вопросов местного значения»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231" y="2093440"/>
            <a:ext cx="846527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мероприятий программы производилось обеспечение деятельности органов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Содержалось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 работника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 них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служащих),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здания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 техники.</a:t>
            </a:r>
          </a:p>
          <a:p>
            <a:pPr algn="just"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Администрация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осуществляет функции по решению вопросов местного значения муниципального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части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сельских поселений, а также исполнительно-распорядительного органа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</a:t>
            </a:r>
          </a:p>
          <a:p>
            <a:pPr algn="just"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реализации мероприятий программы основное внимание уделялось вопросам открытости 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гласности деятельности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самоуправления, повышению качества предоставляемых муниципальных услуг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повышению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муниципального управления.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200" i="1" dirty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63704" y="1311361"/>
            <a:ext cx="3220039" cy="696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программы в 2018 году составили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28 226,8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ttp://www.pestyaki.ru/images/banners/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0" y="4399960"/>
            <a:ext cx="3614605" cy="22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estyaki.ru/images/banners/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66" y="3881485"/>
            <a:ext cx="31718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7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568295"/>
              </p:ext>
            </p:extLst>
          </p:nvPr>
        </p:nvGraphicFramePr>
        <p:xfrm>
          <a:off x="973335" y="1264975"/>
          <a:ext cx="6964034" cy="4640282"/>
        </p:xfrm>
        <a:graphic>
          <a:graphicData uri="http://schemas.openxmlformats.org/drawingml/2006/table">
            <a:tbl>
              <a:tblPr firstRow="1" firstCol="1" bandRow="1"/>
              <a:tblGrid>
                <a:gridCol w="1336232"/>
                <a:gridCol w="1498862"/>
                <a:gridCol w="1272618"/>
                <a:gridCol w="1348033"/>
                <a:gridCol w="1508289"/>
              </a:tblGrid>
              <a:tr h="1382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2018 год  (тыс.руб.)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2018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исполнения к годовым назначениям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(тыс.руб.)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3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110 723,4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110 811,2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107 857,2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8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Налоговые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13 668,1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13 892,5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101,6%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13 645,8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4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3 300,1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3 189,7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96,6%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3 352,9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6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поступления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755,1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93 729,0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90 941,3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8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315,0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930,8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98,7%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3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(-),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профицит(+)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2 408,4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3 880,4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7030" y="427389"/>
            <a:ext cx="6605815" cy="72571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100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rgbClr val="7030A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5024" algn="ctr" defTabSz="742946"/>
            <a:r>
              <a:rPr lang="ru-RU" sz="2114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исполнения бюджета Пестяковского </a:t>
            </a:r>
            <a:r>
              <a:rPr lang="ru-RU" sz="2114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sz="2114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114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2114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</a:t>
            </a:r>
            <a:endParaRPr lang="ru-RU" sz="1462" dirty="0"/>
          </a:p>
        </p:txBody>
      </p:sp>
    </p:spTree>
    <p:extLst>
      <p:ext uri="{BB962C8B-B14F-4D97-AF65-F5344CB8AC3E}">
        <p14:creationId xmlns:p14="http://schemas.microsoft.com/office/powerpoint/2010/main" val="13755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63951" y="225426"/>
            <a:ext cx="8502977" cy="868083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«Развитие сельских территорий и коммунальной инфраструктуры в Пестяковском муниципальном районе»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53919"/>
              </p:ext>
            </p:extLst>
          </p:nvPr>
        </p:nvGraphicFramePr>
        <p:xfrm>
          <a:off x="263951" y="1539241"/>
          <a:ext cx="5241303" cy="2029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732"/>
                <a:gridCol w="847688"/>
                <a:gridCol w="1011758"/>
                <a:gridCol w="1103125"/>
              </a:tblGrid>
              <a:tr h="6583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%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0279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Подпрограмма «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Устойчивое развитие сельских территорий в Пестяковском муниципальном районе на 2018-2019 годы и на плановый период до 2020 года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3 662,6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3 662,6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3 634,5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3 634,5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99,2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44944" y="3858657"/>
            <a:ext cx="8321984" cy="2891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Основные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мероприятий Программы:</a:t>
            </a:r>
          </a:p>
          <a:p>
            <a:pPr>
              <a:lnSpc>
                <a:spcPct val="107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За счет средств иных межбюджетных  трансфертов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поселений из бюджета Пестяковского муниципального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были проведены следующие мероприятия:</a:t>
            </a:r>
          </a:p>
          <a:p>
            <a:pPr>
              <a:lnSpc>
                <a:spcPct val="107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решение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местного значения по дорожной деятельности в отношении автомобильных дорог местного значения в границах населенных пунктов поселения» отражены расходы в сумме 2 372 334,67 руб. при плане 2 384 063,71 руб. или 99,5 %. </a:t>
            </a:r>
          </a:p>
          <a:p>
            <a:pPr>
              <a:lnSpc>
                <a:spcPct val="107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за тепловую энергию незаселенного жилья с. Демидово в сумме 267 292,28 руб.;</a:t>
            </a:r>
          </a:p>
          <a:p>
            <a:pPr marL="171450" indent="-171450">
              <a:lnSpc>
                <a:spcPct val="107000"/>
              </a:lnSpc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договору надлежащего содержания и ремонту общего имущества многоквартирных домов в с. Демидово в сумме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829,46 руб.;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по договору за сбор платежей в сумме 7 503,13 руб.</a:t>
            </a:r>
          </a:p>
          <a:p>
            <a:pPr>
              <a:lnSpc>
                <a:spcPct val="107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исполнение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переданных полномочий по решению вопросов местного значения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120 390,96 руб. при плане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128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808,00 руб., направленные на организацию деятельности по сбору и транспортировке твердых коммунальных отходов на территориях сельских поселений. </a:t>
            </a:r>
          </a:p>
        </p:txBody>
      </p:sp>
      <p:pic>
        <p:nvPicPr>
          <p:cNvPr id="3074" name="Picture 2" descr="https://photocentra.ru/images/main43/431964_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254" y="1093509"/>
            <a:ext cx="3708662" cy="276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2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365" y="65611"/>
            <a:ext cx="8455842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«Эффективность управления муниципальным имуществом и решение экологических проблем Пестяковского муниципального района»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371377"/>
              </p:ext>
            </p:extLst>
          </p:nvPr>
        </p:nvGraphicFramePr>
        <p:xfrm>
          <a:off x="339365" y="1615395"/>
          <a:ext cx="4751107" cy="3196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651"/>
                <a:gridCol w="820598"/>
                <a:gridCol w="1007812"/>
                <a:gridCol w="703046"/>
              </a:tblGrid>
              <a:tr h="5980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      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%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56549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 </a:t>
                      </a:r>
                    </a:p>
                    <a:p>
                      <a:pPr algn="just"/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в.т.ч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«Совершенствование управления муниципальным имуществом Пестяковского муниципального района»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«Решение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экологических проблем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Пестяковского муниципального района»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4 505,9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4 211,6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4 505,9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4 211,6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294,2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08811" y="1389731"/>
            <a:ext cx="4495628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итоги реализации мероприятий Программы:</a:t>
            </a:r>
          </a:p>
          <a:p>
            <a:pPr>
              <a:defRPr/>
            </a:pP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отражены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defRPr/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технической инвентаризации и паспортизация объектов муниципального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имущества;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работ по установлению и описанию границ особо охраняемых природных территорий местного значения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муниципального бюджетного учреждения «Пестяковский многофункциональный центр предоставления государственных и муниципальных услуг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субсидии из бюджета Ивановской области на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многофункциональных центров предоставления государственных и муниципальных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услуг;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МУП «Пестяковское ЖКХ» на оказание финансовой помощи в целях предупреждения банкротства и восстановления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платежеспособности;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оплачены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с ООО «</a:t>
            </a:r>
            <a:r>
              <a:rPr lang="ru-RU" sz="1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Экомир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 сбор, вывоз и утилизацию отходов ртуть – содержащих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ламп;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экспертизы проектной документации «Рекультивация земельного участка с кадастровым номером 37:12:030401:1, расположенного в 1,2 км на юго-восток от п. Пестяки и 50 м на север от дороги Ростов – Нижний Новгород» по решению Пестяковского районного суда № 2-260/2013 от 31.07.2013 года.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00" y="4906292"/>
            <a:ext cx="2036187" cy="18677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622" y="5150479"/>
            <a:ext cx="2442020" cy="16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595313"/>
            <a:ext cx="6876689" cy="1093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бюджетам поселений из бюджета Пестяковского муниципального района  на организацию в границах поселений электро-тепло-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–водоснабжения населения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070200"/>
              </p:ext>
            </p:extLst>
          </p:nvPr>
        </p:nvGraphicFramePr>
        <p:xfrm>
          <a:off x="754144" y="1688951"/>
          <a:ext cx="5967167" cy="3514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868"/>
                <a:gridCol w="1661299"/>
              </a:tblGrid>
              <a:tr h="77509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поселения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(руб.)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50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Нижнеландеховское сельское поселение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47 829,57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509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Пестяковское сельское поселение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1 079 730,05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509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Пестяковское городское поселение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1 127 559,62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83192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6" y="2829261"/>
            <a:ext cx="5110696" cy="369474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39323" y="2965269"/>
            <a:ext cx="3395671" cy="284386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:   Россия, Ивановская область,       п .Пестяки  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.Ленина  д.4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849346 2-15-90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44105100"/>
              </p:ext>
            </p:extLst>
          </p:nvPr>
        </p:nvGraphicFramePr>
        <p:xfrm>
          <a:off x="738063" y="696892"/>
          <a:ext cx="7394388" cy="5392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78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0">
              <a:srgbClr val="5B9BD5">
                <a:tint val="23500"/>
                <a:satMod val="160000"/>
              </a:srgb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6519" y="309282"/>
            <a:ext cx="9133242" cy="59247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98000">
                <a:schemeClr val="bg1">
                  <a:lumMod val="85000"/>
                </a:schemeClr>
              </a:gs>
            </a:gsLst>
            <a:path path="circle">
              <a:fillToRect l="100000" b="10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ru-RU" sz="1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поступления налоговых и неналоговых доходов бюджета Пестяковского муниципального района в </a:t>
            </a:r>
            <a:r>
              <a:rPr lang="ru-RU" sz="16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сравнении с </a:t>
            </a:r>
            <a:r>
              <a:rPr lang="ru-RU" sz="16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годом в разрезе </a:t>
            </a:r>
            <a:r>
              <a:rPr lang="ru-RU" sz="16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доходных источников</a:t>
            </a:r>
            <a:r>
              <a:rPr lang="ru-RU" sz="1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6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65392243"/>
              </p:ext>
            </p:extLst>
          </p:nvPr>
        </p:nvGraphicFramePr>
        <p:xfrm>
          <a:off x="376519" y="1102660"/>
          <a:ext cx="8659905" cy="530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15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20000"/>
                <a:lumOff val="80000"/>
              </a:schemeClr>
            </a:gs>
            <a:gs pos="83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900205221"/>
              </p:ext>
            </p:extLst>
          </p:nvPr>
        </p:nvGraphicFramePr>
        <p:xfrm>
          <a:off x="470647" y="268941"/>
          <a:ext cx="7636435" cy="530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32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79930" y="277253"/>
            <a:ext cx="8143056" cy="78506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Пестяковского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за 2018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117478"/>
              </p:ext>
            </p:extLst>
          </p:nvPr>
        </p:nvGraphicFramePr>
        <p:xfrm>
          <a:off x="509047" y="1412775"/>
          <a:ext cx="8778644" cy="47072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7648"/>
                <a:gridCol w="1052242"/>
                <a:gridCol w="1227909"/>
                <a:gridCol w="1084217"/>
                <a:gridCol w="1149531"/>
                <a:gridCol w="1267097"/>
              </a:tblGrid>
              <a:tr h="122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Бюджетное назначение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./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.,%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прибыль, доходы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8 019,7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8 448,0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8 636,7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7,69</a:t>
                      </a:r>
                    </a:p>
                  </a:txBody>
                  <a:tcPr marL="49767" marR="497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Нaлог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нa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физических лиц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8 019,7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8 448,0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8 636,7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7,69</a:t>
                      </a:r>
                    </a:p>
                  </a:txBody>
                  <a:tcPr marL="49767" marR="497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нa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товары,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услуги)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реализуемые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нa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(работы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   (акцизы)                                                                  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3 317,5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3 624,4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9,25</a:t>
                      </a:r>
                    </a:p>
                  </a:txBody>
                  <a:tcPr marL="49767" marR="497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1 263,7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1 178,7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-6,7</a:t>
                      </a:r>
                    </a:p>
                  </a:txBody>
                  <a:tcPr marL="49767" marR="497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5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взимаемый в связи с применением патентной системы налогообложения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</a:p>
                  </a:txBody>
                  <a:tcPr marL="49767" marR="497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126,3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399,9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marL="49767" marR="497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налоговые доходы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13 000,8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13 668,1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13 892,5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6,86</a:t>
                      </a:r>
                    </a:p>
                  </a:txBody>
                  <a:tcPr marL="49767" marR="497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767" marR="497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54397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02A301-31D2-46F0-AB2A-F37C73ADFDBA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5119" y="274638"/>
            <a:ext cx="8452340" cy="142617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Пестяковского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за 2018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5166"/>
              </p:ext>
            </p:extLst>
          </p:nvPr>
        </p:nvGraphicFramePr>
        <p:xfrm>
          <a:off x="535577" y="1254338"/>
          <a:ext cx="8347166" cy="4924393"/>
        </p:xfrm>
        <a:graphic>
          <a:graphicData uri="http://schemas.openxmlformats.org/drawingml/2006/table">
            <a:tbl>
              <a:tblPr/>
              <a:tblGrid>
                <a:gridCol w="2829990"/>
                <a:gridCol w="1195388"/>
                <a:gridCol w="1193800"/>
                <a:gridCol w="1193800"/>
                <a:gridCol w="836612"/>
                <a:gridCol w="1097576"/>
              </a:tblGrid>
              <a:tr h="1167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 marL="49777" marR="497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2017 год </a:t>
                      </a:r>
                    </a:p>
                  </a:txBody>
                  <a:tcPr marL="49777" marR="497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Бюджетное назначение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 год </a:t>
                      </a:r>
                    </a:p>
                  </a:txBody>
                  <a:tcPr marL="49777" marR="497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2018 год </a:t>
                      </a:r>
                    </a:p>
                  </a:txBody>
                  <a:tcPr marL="49777" marR="497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2018г./ 2017г.,% </a:t>
                      </a:r>
                    </a:p>
                  </a:txBody>
                  <a:tcPr marL="49777" marR="497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Исполнение, %</a:t>
                      </a:r>
                    </a:p>
                  </a:txBody>
                  <a:tcPr marL="49777" marR="497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197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777" marR="497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9777" marR="497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9777" marR="497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9777" marR="497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9777" marR="497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9777" marR="497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9047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использовaния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имуществa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нaходящегося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госудaрственной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муниципaльной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</a:t>
                      </a: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480,2</a:t>
                      </a:r>
                    </a:p>
                    <a:p>
                      <a:pPr algn="r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367,4</a:t>
                      </a:r>
                    </a:p>
                    <a:p>
                      <a:pPr algn="r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</a:t>
                      </a: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marL="0" marR="0" indent="0" algn="just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природными ресурсами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7369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окaзaния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плaтных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 и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компенсaции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зaтрaт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госудaрствa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1 593,2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711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продaжи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мaтериaльных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немaтериaльных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aктивов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7185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логовые доходы</a:t>
                      </a: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7509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Штрафные санкции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50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неналоговые доходы</a:t>
                      </a:r>
                    </a:p>
                  </a:txBody>
                  <a:tcPr marL="49777" marR="497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2 622,9</a:t>
                      </a:r>
                    </a:p>
                  </a:txBody>
                  <a:tcPr marL="49777" marR="497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3 300,1</a:t>
                      </a:r>
                    </a:p>
                  </a:txBody>
                  <a:tcPr marL="49777" marR="497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3 189,7</a:t>
                      </a:r>
                    </a:p>
                  </a:txBody>
                  <a:tcPr marL="49777" marR="497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</a:t>
                      </a:r>
                    </a:p>
                  </a:txBody>
                  <a:tcPr marL="49777" marR="497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</a:p>
                  </a:txBody>
                  <a:tcPr marL="49777" marR="497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934312" y="2977383"/>
            <a:ext cx="0" cy="16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01159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41829" y="479628"/>
            <a:ext cx="7918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поступлений неналоговых доходов бюджета Пестяковского муниципального района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26179793"/>
              </p:ext>
            </p:extLst>
          </p:nvPr>
        </p:nvGraphicFramePr>
        <p:xfrm>
          <a:off x="349623" y="1265373"/>
          <a:ext cx="8310283" cy="5468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44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15711</TotalTime>
  <Words>4160</Words>
  <Application>Microsoft Office PowerPoint</Application>
  <PresentationFormat>Лист A4 (210x297 мм)</PresentationFormat>
  <Paragraphs>1070</Paragraphs>
  <Slides>33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Monotype Corsiva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Налоговые доходы бюджета Пестяковского муниципального района за 2018 год, тыс. руб.</vt:lpstr>
      <vt:lpstr>Неналоговые доходы бюджета Пестяковского муниципального района за 2018 год, тыс. руб.</vt:lpstr>
      <vt:lpstr>Презентация PowerPoint</vt:lpstr>
      <vt:lpstr>Безвозмездные поступления в бюджет Пестяковского муниципального района  за 2018 год,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«Развитие культуры»</vt:lpstr>
      <vt:lpstr>Презентация PowerPoint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Иные межбюджетные трансферты бюджетам поселений из бюджета Пестяковского муниципального района  на организацию в границах поселений электро-тепло-газо –водоснабжения населения </vt:lpstr>
      <vt:lpstr>Материалы подготовлены Финансовым отделом Администрации Пестяковского муниципального района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Repkina_LE</cp:lastModifiedBy>
  <cp:revision>846</cp:revision>
  <cp:lastPrinted>2018-02-06T08:34:14Z</cp:lastPrinted>
  <dcterms:created xsi:type="dcterms:W3CDTF">2014-01-30T12:50:02Z</dcterms:created>
  <dcterms:modified xsi:type="dcterms:W3CDTF">2019-06-19T10:49:57Z</dcterms:modified>
</cp:coreProperties>
</file>