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34"/>
  </p:notesMasterIdLst>
  <p:sldIdLst>
    <p:sldId id="323" r:id="rId2"/>
    <p:sldId id="326" r:id="rId3"/>
    <p:sldId id="324" r:id="rId4"/>
    <p:sldId id="325" r:id="rId5"/>
    <p:sldId id="288" r:id="rId6"/>
    <p:sldId id="290" r:id="rId7"/>
    <p:sldId id="315" r:id="rId8"/>
    <p:sldId id="299" r:id="rId9"/>
    <p:sldId id="300" r:id="rId10"/>
    <p:sldId id="309" r:id="rId11"/>
    <p:sldId id="303" r:id="rId12"/>
    <p:sldId id="308" r:id="rId13"/>
    <p:sldId id="329" r:id="rId14"/>
    <p:sldId id="316" r:id="rId15"/>
    <p:sldId id="328" r:id="rId16"/>
    <p:sldId id="330" r:id="rId17"/>
    <p:sldId id="279" r:id="rId18"/>
    <p:sldId id="331" r:id="rId19"/>
    <p:sldId id="277" r:id="rId20"/>
    <p:sldId id="273" r:id="rId21"/>
    <p:sldId id="259" r:id="rId22"/>
    <p:sldId id="274" r:id="rId23"/>
    <p:sldId id="268" r:id="rId24"/>
    <p:sldId id="269" r:id="rId25"/>
    <p:sldId id="280" r:id="rId26"/>
    <p:sldId id="257" r:id="rId27"/>
    <p:sldId id="297" r:id="rId28"/>
    <p:sldId id="320" r:id="rId29"/>
    <p:sldId id="321" r:id="rId30"/>
    <p:sldId id="332" r:id="rId31"/>
    <p:sldId id="293" r:id="rId32"/>
    <p:sldId id="317" r:id="rId33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5BB9FF"/>
    <a:srgbClr val="9FDFFB"/>
    <a:srgbClr val="00CC99"/>
    <a:srgbClr val="00FFCC"/>
    <a:srgbClr val="CCFFFF"/>
    <a:srgbClr val="DE8046"/>
    <a:srgbClr val="FFFFCC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134" autoAdjust="0"/>
  </p:normalViewPr>
  <p:slideViewPr>
    <p:cSldViewPr snapToGrid="0">
      <p:cViewPr varScale="1">
        <p:scale>
          <a:sx n="100" d="100"/>
          <a:sy n="100" d="100"/>
        </p:scale>
        <p:origin x="270" y="66"/>
      </p:cViewPr>
      <p:guideLst>
        <p:guide orient="horz" pos="220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56"/>
    </p:cViewPr>
  </p:sorterViewPr>
  <p:notesViewPr>
    <p:cSldViewPr snapToGrid="0" showGuides="1">
      <p:cViewPr varScale="1">
        <p:scale>
          <a:sx n="50" d="100"/>
          <a:sy n="50" d="100"/>
        </p:scale>
        <p:origin x="28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201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9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год</a:t>
            </a:r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00724233983286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2130516059593273E-2"/>
          <c:w val="1"/>
          <c:h val="0.96584262537652588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2019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50800" dist="50800" dir="5400000" algn="ctr" rotWithShape="0">
                  <a:srgbClr val="00B0F0"/>
                </a:outerShdw>
              </a:effectLst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8039063014059172E-2"/>
                  <c:y val="3.70047583980060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17 756 009,94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18384401114207"/>
                      <c:h val="0.219424460431654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1782729805014181E-3"/>
                  <c:y val="-0.23383730810627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b="1" dirty="0" smtClean="0"/>
                      <a:t>91 057 779,11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06963788300837"/>
                      <c:h val="0.203237410071942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17756009.940000001</c:v>
                </c:pt>
                <c:pt idx="1">
                  <c:v>91057779.109999999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588335928760988E-2"/>
          <c:y val="0.83062822183198326"/>
          <c:w val="0.8192522975018095"/>
          <c:h val="0.16937177816801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2020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год </a:t>
            </a:r>
          </a:p>
        </c:rich>
      </c:tx>
      <c:layout>
        <c:manualLayout>
          <c:xMode val="edge"/>
          <c:yMode val="edge"/>
          <c:x val="6.4293628808864287E-2"/>
          <c:y val="5.6132472635419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831786007102748"/>
          <c:w val="1"/>
          <c:h val="0.63242682011843232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2015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932693088225284E-3"/>
                  <c:y val="-0.18192486914153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17 083 203,88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70 323 166,02</a:t>
                    </a: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17461486.510000002</c:v>
                </c:pt>
                <c:pt idx="1">
                  <c:v>87460945.459999993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21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год</a:t>
            </a:r>
            <a:endParaRPr 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7.13812718935425E-2"/>
          <c:y val="6.3487584650112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77143262558669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explosion val="47"/>
            <c:spPr>
              <a:solidFill>
                <a:schemeClr val="accent6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6"/>
            <c:spPr>
              <a:solidFill>
                <a:schemeClr val="accent5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882492314919779E-2"/>
                  <c:y val="8.12741101784900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17 681 317,227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263481944914423"/>
                      <c:h val="0.2589371583954759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6708232482612775E-2"/>
                  <c:y val="-0.131458847494809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/>
                      <a:t>68 984 312,02</a:t>
                    </a: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57148970199284"/>
                      <c:h val="0.187010169952288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15223759.140000001</c:v>
                </c:pt>
                <c:pt idx="1">
                  <c:v>80001427.280000001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муниципального района  на 2019 год и плановый период 2020 и 2021 годов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191025641025642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14102861.810000001</c:v>
                </c:pt>
                <c:pt idx="1">
                  <c:v>13834294.91</c:v>
                </c:pt>
                <c:pt idx="2">
                  <c:v>13834294.91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3393148.13</c:v>
                </c:pt>
                <c:pt idx="1">
                  <c:v>3233823.03</c:v>
                </c:pt>
                <c:pt idx="2">
                  <c:v>3335123.03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2105955888547446E-2"/>
                  <c:y val="-3.453038674033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84764710837992E-2"/>
                  <c:y val="-5.5248618784530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158495103407754E-2"/>
                  <c:y val="-4.143646408839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91057779.109999999</c:v>
                </c:pt>
                <c:pt idx="1">
                  <c:v>70323166.019999996</c:v>
                </c:pt>
                <c:pt idx="2">
                  <c:v>68984312.019999996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3938344"/>
        <c:axId val="173938736"/>
        <c:axId val="0"/>
      </c:bar3DChart>
      <c:catAx>
        <c:axId val="17393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938736"/>
        <c:crosses val="autoZero"/>
        <c:auto val="1"/>
        <c:lblAlgn val="ctr"/>
        <c:lblOffset val="100"/>
        <c:noMultiLvlLbl val="0"/>
      </c:catAx>
      <c:valAx>
        <c:axId val="173938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7393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муниципального района на 2019 год и плановый период</a:t>
            </a:r>
            <a:r>
              <a:rPr lang="ru-RU" sz="20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и 2021 годов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487447578442365"/>
          <c:y val="1.7039673518066453E-2"/>
        </c:manualLayout>
      </c:layout>
      <c:overlay val="0"/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2.4780589882104662E-2"/>
                  <c:y val="-3.975923820882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143693816841738E-2"/>
                  <c:y val="-3.029275292100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924283698946503E-2"/>
                  <c:y val="-2.0826267633192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145926797972936E-2"/>
                  <c:y val="-5.6798820647810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76266908944074"/>
                      <c:h val="5.227398658501020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 (ЕВНД)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8243000</c:v>
                </c:pt>
                <c:pt idx="1">
                  <c:v>4201861.8099999996</c:v>
                </c:pt>
                <c:pt idx="2">
                  <c:v>1308000</c:v>
                </c:pt>
                <c:pt idx="3">
                  <c:v>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>
                <a:bevelT w="95250"/>
              </a:sp3d>
            </c:spPr>
          </c:dPt>
          <c:dLbls>
            <c:dLbl>
              <c:idx val="0"/>
              <c:layout>
                <c:manualLayout>
                  <c:x val="3.7170884823156995E-2"/>
                  <c:y val="-4.733242643907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924283698946406E-2"/>
                  <c:y val="-4.92257234966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66994378946934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390294941052231E-2"/>
                  <c:y val="-3.407934703613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 (ЕВНД)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8237000</c:v>
                </c:pt>
                <c:pt idx="1">
                  <c:v>3939294.91</c:v>
                </c:pt>
                <c:pt idx="2">
                  <c:v>1308000</c:v>
                </c:pt>
                <c:pt idx="3">
                  <c:v>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7.434176964631399E-2"/>
                  <c:y val="-2.27195646907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601966273682215E-2"/>
                  <c:y val="-1.893297057562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924283698946406E-2"/>
                  <c:y val="-2.27195646907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574775267366855E-2"/>
                  <c:y val="-3.5972644093695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 (ЕВНД)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8237000</c:v>
                </c:pt>
                <c:pt idx="1">
                  <c:v>3939294.91</c:v>
                </c:pt>
                <c:pt idx="2">
                  <c:v>1308000</c:v>
                </c:pt>
                <c:pt idx="3">
                  <c:v>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171868376"/>
        <c:axId val="171727568"/>
        <c:axId val="0"/>
      </c:bar3DChart>
      <c:catAx>
        <c:axId val="17186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727568"/>
        <c:crosses val="autoZero"/>
        <c:auto val="1"/>
        <c:lblAlgn val="ctr"/>
        <c:lblOffset val="100"/>
        <c:noMultiLvlLbl val="0"/>
      </c:catAx>
      <c:valAx>
        <c:axId val="17172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868376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39790191005674"/>
          <c:y val="0.33542336432923986"/>
          <c:w val="0.10221180314889101"/>
          <c:h val="0.25633691742914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0534859220887"/>
          <c:y val="3.8479957159585493E-2"/>
          <c:w val="0.88305509764420143"/>
          <c:h val="0.60995762481180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33CCFF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  <a:softEdge rad="0"/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000000"/>
                </a:outerShdw>
                <a:softEdge rad="0"/>
              </a:effectLst>
              <a:sp3d/>
            </c:spPr>
          </c:dPt>
          <c:dLbls>
            <c:dLbl>
              <c:idx val="0"/>
              <c:layout>
                <c:manualLayout>
                  <c:x val="-2.4200257127731953E-2"/>
                  <c:y val="-7.148548910240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625803524162448E-3"/>
                  <c:y val="-3.8125594187948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738864100431067"/>
                  <c:y val="-4.050844382469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625803524162448E-3"/>
                  <c:y val="-7.148548910240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400514255463961E-2"/>
                  <c:y val="-7.6251188375896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65083566512894E-2"/>
                  <c:y val="-6.671978982890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350924</c:v>
                </c:pt>
                <c:pt idx="1">
                  <c:v>72700</c:v>
                </c:pt>
                <c:pt idx="2">
                  <c:v>1762105.1</c:v>
                </c:pt>
                <c:pt idx="3">
                  <c:v>260000</c:v>
                </c:pt>
                <c:pt idx="4">
                  <c:v>411400</c:v>
                </c:pt>
                <c:pt idx="5">
                  <c:v>796019.03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250321409664976E-3"/>
                  <c:y val="-3.574274455120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762837480148229E-2"/>
                  <c:y val="-5.718839128192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125160704831935E-3"/>
                  <c:y val="-3.335989491445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350449973530969E-2"/>
                  <c:y val="-1.191424818373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750964228994927E-3"/>
                  <c:y val="-8.578258692288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12516070483138E-3"/>
                  <c:y val="-2.1445646730720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310174</c:v>
                </c:pt>
                <c:pt idx="1">
                  <c:v>76330</c:v>
                </c:pt>
                <c:pt idx="2">
                  <c:v>1751200</c:v>
                </c:pt>
                <c:pt idx="3">
                  <c:v>150000</c:v>
                </c:pt>
                <c:pt idx="4">
                  <c:v>177600</c:v>
                </c:pt>
                <c:pt idx="5">
                  <c:v>768519.03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53DFC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862966044014219E-2"/>
                  <c:y val="-7.386833873914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288512440444575E-2"/>
                  <c:y val="-3.097704527770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76283748014834E-2"/>
                  <c:y val="-4.527414309818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587612493382742E-2"/>
                  <c:y val="-3.574274455120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30038569159786E-2"/>
                  <c:y val="-7.6251188375896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_(* #,##0.00_);_(* \(#,##0.00\);_(* "-"??_);_(@_)</c:formatCode>
                <c:ptCount val="6"/>
                <c:pt idx="0">
                  <c:v>310174</c:v>
                </c:pt>
                <c:pt idx="1">
                  <c:v>76330</c:v>
                </c:pt>
                <c:pt idx="2">
                  <c:v>1846000</c:v>
                </c:pt>
                <c:pt idx="3">
                  <c:v>150000</c:v>
                </c:pt>
                <c:pt idx="4">
                  <c:v>184100</c:v>
                </c:pt>
                <c:pt idx="5">
                  <c:v>768519.03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gapDepth val="200"/>
        <c:shape val="box"/>
        <c:axId val="173935600"/>
        <c:axId val="173869952"/>
        <c:axId val="0"/>
      </c:bar3DChart>
      <c:catAx>
        <c:axId val="17393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869952"/>
        <c:crosses val="autoZero"/>
        <c:auto val="1"/>
        <c:lblAlgn val="ctr"/>
        <c:lblOffset val="100"/>
        <c:noMultiLvlLbl val="0"/>
      </c:catAx>
      <c:valAx>
        <c:axId val="1738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393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  <a:r>
              <a:rPr lang="ru-RU" b="1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defRPr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7231339536554456"/>
          <c:y val="4.3537408747133931E-2"/>
        </c:manualLayout>
      </c:layout>
      <c:overlay val="0"/>
      <c:spPr>
        <a:noFill/>
        <a:ln w="12700" cap="flat" cmpd="sng" algn="ctr">
          <a:noFill/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23626747469057E-2"/>
          <c:y val="0.19075241441213928"/>
          <c:w val="0.90697637325253089"/>
          <c:h val="0.60896864906620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17"/>
          <c:dPt>
            <c:idx val="0"/>
            <c:bubble3D val="0"/>
            <c:explosion val="7"/>
            <c:spPr>
              <a:solidFill>
                <a:srgbClr val="3CB8E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6"/>
            <c:spPr>
              <a:solidFill>
                <a:srgbClr val="5AE0D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205668112084484"/>
                  <c:y val="-6.88125314603486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37 824 400,00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03367402543542"/>
                      <c:h val="0.1417505466458768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2134321164176796E-2"/>
                  <c:y val="9.0454394564337369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138 600,00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9750968042471948"/>
                  <c:y val="3.7400462456412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32 360 166,02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03367402543542"/>
                      <c:h val="0.11635372487671543"/>
                    </c:manualLayout>
                  </c15:layout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dirty="0" smtClean="0"/>
                      <a:t>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#,##0">
                  <c:v>39226000</c:v>
                </c:pt>
                <c:pt idx="1">
                  <c:v>138600</c:v>
                </c:pt>
                <c:pt idx="2" formatCode="#,##0.00">
                  <c:v>28232118.120000001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89269313108263"/>
          <c:y val="0.75069776982194802"/>
          <c:w val="0.23058354356202049"/>
          <c:h val="0.249302230178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6821637426900582"/>
          <c:y val="3.0303030303030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951213335175211E-2"/>
          <c:y val="7.2157480314960623E-2"/>
          <c:w val="0.82695203380491733"/>
          <c:h val="0.642371581746284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rgbClr val="5AE0D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7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857617304415895"/>
                  <c:y val="-5.55507834247991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35 048 000,00</a:t>
                    </a:r>
                  </a:p>
                  <a:p>
                    <a:pPr>
                      <a:defRPr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138 600,00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7450499608601288E-3"/>
                  <c:y val="-7.13886900501073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33 797 712,02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551722153151909E-3"/>
                  <c:y val="4.49626183090750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0,00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#,##0.00">
                  <c:v>37824400</c:v>
                </c:pt>
                <c:pt idx="1">
                  <c:v>138600</c:v>
                </c:pt>
                <c:pt idx="2" formatCode="General">
                  <c:v>28232329.120000001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6184250192223668"/>
          <c:y val="2.00118704413382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951213335175211E-2"/>
          <c:y val="7.2157480314960623E-2"/>
          <c:w val="0.82695203380491733"/>
          <c:h val="0.6423715817462849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9"/>
            <c:spPr>
              <a:solidFill>
                <a:srgbClr val="00CC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5BB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7"/>
            <c:spPr>
              <a:solidFill>
                <a:srgbClr val="CC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492481907862949"/>
                  <c:y val="-4.34990762894991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4B0608-A7E5-4374-8717-767C5C9113B0}" type="VALUE">
                      <a: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42869314010084"/>
                      <c:h val="0.162735728171350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280034063288457"/>
                  <c:y val="4.6861129950133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3516396942515"/>
                      <c:h val="0.1591979949502340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53454250</c:v>
                </c:pt>
                <c:pt idx="1">
                  <c:v>4530472.34</c:v>
                </c:pt>
                <c:pt idx="2">
                  <c:v>32571810.32</c:v>
                </c:pt>
              </c:numCache>
            </c:numRef>
          </c:val>
        </c:ser>
        <c:ser>
          <c:idx val="1"/>
          <c:order val="1"/>
          <c:tx>
            <c:strRef>
              <c:f>Лист1!$B$2</c:f>
              <c:strCache>
                <c:ptCount val="1"/>
                <c:pt idx="0">
                  <c:v>53 454 250,00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FDD6-4051-4057-9CCE-ED427855E10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64F77-5FFC-4A09-A6AB-6E765047B5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fld id="{ED00D61A-8310-445B-B012-F601A9567CB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9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1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30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6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91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5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54568-470C-42CB-8A85-96B889DCA8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4719A-C682-43CE-8B38-25046CE820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52FFD-3287-42EA-86FB-DD56BC6C26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3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C795D-294C-4ECF-923A-579C38EACE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1557D0AB-65D8-4C88-8F8A-BC18BBD216D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6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E3273-9CCF-4BBF-BD0A-5FB714E7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E6BE0088-4EAF-4EFC-8D90-B05422A18F9D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10E4A-A9D9-4D69-BCEF-B1E393D622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A59B9633-C3A7-4411-86D4-5E7D7DB32F97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3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3AF04-88AA-47C1-9239-6CC67834E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446A9-2125-413C-B7FA-19CD58B30A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3D472-F8B6-4FCB-9ADB-A51677E06A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8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DFB74-E47E-44DF-927A-6527D5782A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FE601890-DB62-4043-9890-6CEF5D67A24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749"/>
            <a:ext cx="2114961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FFA475-BF2F-473E-B41B-FDF7D4F51E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81AEFA-C77D-4817-B2AD-FE92C360697B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pestyaki@pestyaki.ru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65779" y="165977"/>
            <a:ext cx="5094861" cy="219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0"/>
                <a:solidFill>
                  <a:srgbClr val="C42F1A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5400" b="1" i="1" dirty="0">
                <a:ln w="0"/>
                <a:solidFill>
                  <a:srgbClr val="C42F1A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9445" y="2460436"/>
            <a:ext cx="7047110" cy="385464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решению Совета Пестяковского муниципального района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Пестяковского муниципального района на 2019 год и плановый период  2020 и 2021 годов» актуализированная версия на 01.10.2019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4" y="165977"/>
            <a:ext cx="1753883" cy="219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1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6361403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CCECFF"/>
            </a:gs>
            <a:gs pos="0">
              <a:srgbClr val="00B0F0"/>
            </a:gs>
            <a:gs pos="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rgbClr val="00B0F0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201" y="371475"/>
            <a:ext cx="7437120" cy="10407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Пестяковского муниципального района 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 и 2021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119938"/>
              </p:ext>
            </p:extLst>
          </p:nvPr>
        </p:nvGraphicFramePr>
        <p:xfrm>
          <a:off x="340995" y="1412240"/>
          <a:ext cx="8396605" cy="532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1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31579865"/>
              </p:ext>
            </p:extLst>
          </p:nvPr>
        </p:nvGraphicFramePr>
        <p:xfrm>
          <a:off x="5124522" y="800101"/>
          <a:ext cx="4576762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66815527"/>
              </p:ext>
            </p:extLst>
          </p:nvPr>
        </p:nvGraphicFramePr>
        <p:xfrm>
          <a:off x="328754" y="4193464"/>
          <a:ext cx="6345001" cy="250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01601" y="0"/>
            <a:ext cx="7467600" cy="965199"/>
          </a:xfrm>
          <a:solidFill>
            <a:schemeClr val="accent1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муниципального района в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и плановый период 2020 и 2021 годов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151773548"/>
              </p:ext>
            </p:extLst>
          </p:nvPr>
        </p:nvGraphicFramePr>
        <p:xfrm>
          <a:off x="590336" y="965199"/>
          <a:ext cx="5018893" cy="269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936" y="1570205"/>
            <a:ext cx="8101785" cy="439593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 и плановый период 2020 и 2021 годов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– 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муниципального района в 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2019 год и плановый период 2020 и 2021 годов не планируется, т.к. муниципальный долг в Пестяковском муниципальном районе отсутствует.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3697" y="343127"/>
            <a:ext cx="7370265" cy="83566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МУНИЦИПАЛЬНОГО РАЙОНА  НА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 ГОД и ПЛАНОВЫЙ ПЕРИОД 2020  И 2021 ГОДОВ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</p:spTree>
    <p:extLst>
      <p:ext uri="{BB962C8B-B14F-4D97-AF65-F5344CB8AC3E}">
        <p14:creationId xmlns:p14="http://schemas.microsoft.com/office/powerpoint/2010/main" val="29675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45771"/>
              </p:ext>
            </p:extLst>
          </p:nvPr>
        </p:nvGraphicFramePr>
        <p:xfrm>
          <a:off x="366779" y="1515292"/>
          <a:ext cx="7848533" cy="3513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2561"/>
                <a:gridCol w="1509540"/>
                <a:gridCol w="1235078"/>
                <a:gridCol w="1221354"/>
              </a:tblGrid>
              <a:tr h="927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01.01.2019г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31.12.2019г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внутренние заимствования, 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4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заимствований, направленных на погашение долга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1288" y="265748"/>
            <a:ext cx="82809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01.10.2019г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бюджету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739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91440"/>
            <a:ext cx="8888549" cy="692331"/>
          </a:xfrm>
        </p:spPr>
        <p:txBody>
          <a:bodyPr>
            <a:noAutofit/>
          </a:bodyPr>
          <a:lstStyle/>
          <a:p>
            <a:pPr lvl="0" algn="ctr" defTabSz="914400" eaLnBrk="0" fontAlgn="base" hangingPunct="0"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расходов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бюджета Пестяковского муниципального района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муниципальным программам на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 – 2021 годы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67645"/>
              </p:ext>
            </p:extLst>
          </p:nvPr>
        </p:nvGraphicFramePr>
        <p:xfrm>
          <a:off x="296091" y="668655"/>
          <a:ext cx="9313818" cy="610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624"/>
                <a:gridCol w="1188720"/>
                <a:gridCol w="1222465"/>
                <a:gridCol w="1168037"/>
                <a:gridCol w="1240972"/>
              </a:tblGrid>
              <a:tr h="1743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</a:tr>
              <a:tr h="2980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445 047,28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655 265,00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636 535,00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254 990,0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9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5 037 317,53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5 828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940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2 718 337,00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2 414 861,00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культуры, спорта, туризма и реализация молодежной политики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907 029,70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418 257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428 505,00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418 411,00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0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59 354 027,01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969 085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53 093 772,82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52 920 248,82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объектами инженерной инфраструктуры и услугами ЖКХ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1 667 293,74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1 823 293,72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9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системы, энергосбережение и повышение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энергетической эффективности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3 101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100,58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1 989 134,50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1 986 850,00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2 571 776,48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граждан и профилактика правонарушений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1 230 359,52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1 181 118,19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940 622,20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940 622,20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28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131 205,00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138 000,00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органов местного самоуправления Пестяковского муниципального района на решение вопросов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местного значения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28 273 152,49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29 617 446,69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20 924 567,44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20 014 013,44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2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сельских территорий 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коммунальной инфраструктуры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3 662 575,17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4 925 427,41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2 579 996,55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1 440 416,12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9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управления муниципальным имуществом и решение экологических проблем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4 505 924,54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7 084 548,00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271 785,00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2 129 520,00</a:t>
                      </a: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Пестяковского муниципального района на 2019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9 450,00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/>
                </a:tc>
              </a:tr>
              <a:tr h="2125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108 315 032,56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112 028 465,65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86 018 971,01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83 542 859,06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79239"/>
              </p:ext>
            </p:extLst>
          </p:nvPr>
        </p:nvGraphicFramePr>
        <p:xfrm>
          <a:off x="338455" y="1324291"/>
          <a:ext cx="5247957" cy="530511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878681"/>
                <a:gridCol w="2369276"/>
              </a:tblGrid>
              <a:tr h="64255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 по программе на 2019-2021 год</a:t>
                      </a:r>
                      <a:endParaRPr lang="ru-RU" sz="1400" b="1" i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1 586 790,00руб.</a:t>
                      </a:r>
                      <a:endParaRPr lang="ru-RU" sz="1400" b="1" i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5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1362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в Пестяковском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– 100 000,00 руб.,  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- 55 000,00 руб.,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– 55 000,00 руб.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8349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Субсидирование транспортного обслуживания населения Пестяковского муниципального района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– 531 265,00 руб. 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581 535,00 руб.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– 199 990,00 руб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8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условий и охраны труда в Пестяковском муниципальном районе;</a:t>
                      </a:r>
                    </a:p>
                    <a:p>
                      <a:pPr algn="l"/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– 64 000,00 руб.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- 0,00 руб.,</a:t>
                      </a:r>
                    </a:p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- 0,00 руб.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1" marR="743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761356" y="5972492"/>
            <a:ext cx="3806825" cy="63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Срок реализации программы –      </a:t>
            </a:r>
            <a:r>
              <a:rPr lang="ru-RU" b="1" dirty="0" smtClean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b="1" dirty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30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7300" y="85725"/>
            <a:ext cx="8201025" cy="10099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Пестяковского муниципального района»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577" y="2380297"/>
            <a:ext cx="3730604" cy="230759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1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карточка 1"/>
          <p:cNvSpPr/>
          <p:nvPr/>
        </p:nvSpPr>
        <p:spPr>
          <a:xfrm>
            <a:off x="1428750" y="300038"/>
            <a:ext cx="6943724" cy="2971800"/>
          </a:xfrm>
          <a:prstGeom prst="flowChartPunchedCard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1.Обеспечение благоприятных экономических, условий для развития субъектов малого и среднего предпринимательства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2.Содействие занятости населения.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3.Увеличение объема налоговых поступлений в доходную часть местного бюджета от субъектов малого и среднего предпринимательства.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4..Повышение эффективности межведомственного взаимодействия  при предоставлении государственных, муниципальных услуг;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5..Повышение престижа труда работников учреждений социальной сферы;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6..Улучшение условий и охраны труда работников организаций , расположенных на территории муниципального образования;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Создание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стабильного функционирования пассажирского автомобильного транспорта на территории  Пестяковского муниципального района;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Повышение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населения Пестяковского муниципального района качеством услуг транспортного обслуживания.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04A1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026" y="3429000"/>
            <a:ext cx="8987173" cy="342900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2243138" algn="l"/>
              </a:tabLst>
            </a:pPr>
            <a:r>
              <a:rPr lang="ru-RU" sz="1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-прирост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субъектов малого и среднего предпринимательства ежегодно на 1,0%;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численности работающих в малом и среднем предпринимательстве до 30% в среднесписочной численности работников всех предприятий и организаций;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-прирост объема продукции, работ, услуг, выполненных субъектами малого и среднего предпринимательства ежегодно на 5%;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налоговых и неналоговых поступлений от субъектов малого и среднего предпринимательства в общем объеме налоговых и неналоговых поступлений в бюджет муниципального района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Сиижение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пострадавших в результате несчастных случаев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выявленных профзаболеваний;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охраны труда в части обеспечения муниципальных служащих и работников средствами коллективной или индивидуальной защиты в соответствии с установленными нормами;</a:t>
            </a:r>
          </a:p>
          <a:p>
            <a:pPr marL="171450" lvl="0" indent="-171450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деятельности перевозчиков, осуществляющих перевозку пассажиров на территории района.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бесперебойности движения автобусов по утвержденным маршрутам.</a:t>
            </a:r>
          </a:p>
          <a:p>
            <a:pPr marL="171450" indent="-171450">
              <a:buFontTx/>
              <a:buChar char="-"/>
            </a:pPr>
            <a:endParaRPr lang="ru-RU" sz="1100" b="1" i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038" y="171450"/>
            <a:ext cx="7358062" cy="6715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425" y="2668370"/>
            <a:ext cx="315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Срок реализации программы 2015 – 2021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273629"/>
            <a:ext cx="4429125" cy="2041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программу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составят: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 году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5 817 440,00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году -2 718 337,00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руб.,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году -2 414 861,00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7725" y="938483"/>
            <a:ext cx="5114925" cy="2586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Совершенствование комплексной системы мер по реализации государственной политики в сфере культуры и искусства Пестяковского муниципального района, развитие и укрепление экономических и организационных условий для эффективной деятельности и оказания услуг населению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69" y="3501018"/>
            <a:ext cx="4672381" cy="33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71850" y="0"/>
            <a:ext cx="6192419" cy="1367559"/>
          </a:xfrm>
          <a:prstGeom prst="roundRect">
            <a:avLst/>
          </a:prstGeom>
          <a:solidFill>
            <a:srgbClr val="F98007">
              <a:alpha val="62000"/>
            </a:srgb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спорта, туризма и реализация молодежной политики»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80" y="1497440"/>
            <a:ext cx="2992619" cy="4661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082" y="2714625"/>
            <a:ext cx="4502943" cy="41433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массовых и индивидуальных форм 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оздоровительной и спортивной работы в  учреждениях, на предприятиях, в организациях, с детьми дошкольного возраста и с обучающимися  в           общеобразовательных учреждениях, работниками организаций, инвалидами, пенсионерами и другими категориями населения;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гражданского становления,       социальной зрелости молодежи, физического, духовного,    нравственного развития молодых граждан, обеспечение их                занятости и удовлетворение их общественных потребностей;  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деятельности, направленной на      воспитание, образование и оздоровление туристов.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66271"/>
              </p:ext>
            </p:extLst>
          </p:nvPr>
        </p:nvGraphicFramePr>
        <p:xfrm>
          <a:off x="4953000" y="1962787"/>
          <a:ext cx="4776787" cy="4696587"/>
        </p:xfrm>
        <a:graphic>
          <a:graphicData uri="http://schemas.openxmlformats.org/drawingml/2006/table">
            <a:tbl>
              <a:tblPr/>
              <a:tblGrid>
                <a:gridCol w="4776787"/>
              </a:tblGrid>
              <a:tr h="4638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приобщение населения района к социальному, культурному, духовному и физическому воспитанию;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увеличение числа участников спортивно-оздоровительных мероприятий;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выявление представителей нового поколения одаренной молодежи в целях дальнейшей поддержки их творческого становления;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разнообразных форм работы, в том числе увеличение количества мероприятий для лиц с ограниченными физическими возможностями;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стойкого противодействия наркотикам в молодежной среде, в том числе путем увеличения численности добровольцев по пропаганде здорового образа жизни из числа подростков и молодежи;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использование инновационного потенциала молодежи в интересах государственного и общественного развития.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www.pestyaki.ru/news/2018%20god/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1700" cy="13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43370" y="1497440"/>
            <a:ext cx="397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F980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080" y="1915872"/>
            <a:ext cx="3186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1 418 257,00 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428 505,00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418 411,00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styaki.ru/doc/econom/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92735"/>
            <a:ext cx="42672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880" y="4900454"/>
            <a:ext cx="3891280" cy="9618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состав района входят: </a:t>
            </a:r>
            <a:endParaRPr lang="ru-RU" sz="2000" b="1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городское поселение; </a:t>
            </a:r>
            <a:endParaRPr lang="ru-RU" sz="2000" b="1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сельских поселения.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1342956"/>
            <a:ext cx="3342640" cy="732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Пестяковский муниципальный район</a:t>
            </a:r>
            <a:endParaRPr lang="ru-RU" sz="24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2680479"/>
            <a:ext cx="3508790" cy="64633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Территория района составляет   1119,3 км2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3935095"/>
            <a:ext cx="3769360" cy="843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Численность населения в 2018 году </a:t>
            </a: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составила 6011  </a:t>
            </a:r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461270" y="156732"/>
            <a:ext cx="7864793" cy="125911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62185" y="1595483"/>
            <a:ext cx="3023591" cy="7493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7175" y="2513013"/>
            <a:ext cx="3532213" cy="1974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обеспечение доступности для получения качественного образования и воспитания, успешной социализации детей, проживающих на территории Пестяковского муниципального района</a:t>
            </a:r>
          </a:p>
        </p:txBody>
      </p:sp>
      <p:pic>
        <p:nvPicPr>
          <p:cNvPr id="5" name="Picture 4" descr="http://www.tatar-islam.com/_pu/164/41513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11345"/>
            <a:ext cx="4032294" cy="29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28713" y="4678863"/>
            <a:ext cx="8777287" cy="21791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u="sng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Ожидаемые 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услугами дошкольного образования  детей в возрасте от  1,5 до 7 лет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в учреждениях образования в соответствии с Федеральными государственными стандартами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Соответствие уровня заработной платы педагогических работников сферы образования Указам Президента РФ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уровня квалификации преподавательских кадров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детей дополнительным образованием – 60%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Выявление и поддержка талантливых и одаренных детей.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безбарьерной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среды для детей инвалидов.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43" y="84138"/>
            <a:ext cx="8544717" cy="93476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программы «Развитие образования Пестяковского муниципального района»</a:t>
            </a:r>
            <a:endParaRPr lang="ru-RU" sz="24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838" y="1206500"/>
            <a:ext cx="9168419" cy="4815477"/>
          </a:xfrm>
          <a:noFill/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по программе – 163 354 922,36 руб., </a:t>
            </a:r>
          </a:p>
          <a:p>
            <a:pPr marL="0" indent="0" algn="ctr">
              <a:buNone/>
              <a:defRPr/>
            </a:pPr>
            <a:r>
              <a:rPr lang="ru-RU" sz="15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на 2019 год  - </a:t>
            </a:r>
            <a:r>
              <a:rPr lang="ru-RU" sz="15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57 </a:t>
            </a:r>
            <a:r>
              <a:rPr lang="ru-RU" sz="15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969 085,14 руб.,  2020 год – 53 093 772,82 руб.,  2021 год – 52 920 248,82 руб.,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подпрограммам: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дошкольного образования: на 2019 год –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334,38 руб.,  2020 год – 12 064 764,82 руб.,                   2021 год -13 037 300,82 руб.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образования: 2019 год –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042,51 руб., 2020 год – 29 969 689,00 руб.,                                     2021 год – 28 850 593,70 руб.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образования: 2019 год -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958,19 руб., 2020 год -2 190 230,00 руб.,                         2021 год -  2 050 130,00 руб.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 детей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                         2019 год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2 572 100,00 руб.,  2020 год – 3 140 960,00 руб., 2021 год – 3 140 960,00  руб.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 образовательных организаций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                      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1 794 030,64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2020 год – 1 786 417,30 руб., 2021 год -1 786 417,30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образовательных организаций Пестяковского муниципального района –  </a:t>
            </a:r>
          </a:p>
          <a:p>
            <a:pPr marL="0" indent="0">
              <a:buNone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2019 год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4 039 197,00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2020 год – 3 941 711,70 руб., на 2021 год -4 054 847,00 руб.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EDF3"/>
            </a:gs>
            <a:gs pos="0">
              <a:schemeClr val="accent5">
                <a:lumMod val="40000"/>
                <a:lumOff val="60000"/>
              </a:schemeClr>
            </a:gs>
            <a:gs pos="100000">
              <a:srgbClr val="CCDCEA"/>
            </a:gs>
            <a:gs pos="85000">
              <a:srgbClr val="CCFFCC"/>
            </a:gs>
            <a:gs pos="67000">
              <a:srgbClr val="CCDCEA"/>
            </a:gs>
            <a:gs pos="0">
              <a:schemeClr val="bg1">
                <a:lumMod val="85000"/>
              </a:schemeClr>
            </a:gs>
            <a:gs pos="0">
              <a:srgbClr val="FF99FF"/>
            </a:gs>
            <a:gs pos="1000">
              <a:srgbClr val="DDDDDD"/>
            </a:gs>
            <a:gs pos="27334">
              <a:srgbClr val="D1EDF3"/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41117" y="123464"/>
            <a:ext cx="7423765" cy="116585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жильем, объектами инженерной инфраструктуры и услугами жилищно – коммунального хозяйства населения Пестяковского муниципального района»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676400" y="1290685"/>
            <a:ext cx="6183947" cy="32512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2025333"/>
            <a:ext cx="3251201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ассигнований: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1 823 293,72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300 000,00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300 000,00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2025333"/>
            <a:ext cx="3514936" cy="2407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1891" y="4525690"/>
            <a:ext cx="7942217" cy="182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</a:t>
            </a:r>
          </a:p>
          <a:p>
            <a:pPr lvl="0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1.Повышение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 приобретения   жилья   в Пестяковском муниципальном районе для граждан и семей,  нуждающихся в улучшении жилищных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с помощью ипотечного жилищного кредитования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в жилищную сферу дополнительных финансовых средств банков и других кредитных организаций, предоставляющих ипотечные жилищные кредиты, а также собственных средств граждан.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программы: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с 2019 по 2021 смогут улучшить жилищные условия 3 молодых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520825" y="-25191"/>
            <a:ext cx="7355840" cy="136387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системы, энергосбережение и повышение энергетической эффективности Пестяковского муниципального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480" y="1419648"/>
            <a:ext cx="2479039" cy="5384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721" y="2060045"/>
            <a:ext cx="3891279" cy="6858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6 992 032,70 руб., в том числе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75615" y="2745862"/>
            <a:ext cx="525463" cy="871220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548063" y="2745862"/>
            <a:ext cx="515937" cy="155308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55600" y="3617082"/>
            <a:ext cx="3098800" cy="285483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Ремонт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содержание автомобильных дорог вне границ населенных пунктов в границах Пестяковского муниципального района 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2019 год –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1 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989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134,50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руб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 год – 2 001 558,79 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 год – 3 058 080,84руб.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548063" y="4298950"/>
            <a:ext cx="4377846" cy="9271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Пестяковского муниципального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pic>
        <p:nvPicPr>
          <p:cNvPr id="16" name="Picture 2" descr="http://ddht.ivanovoobl.ru/wp-content/uploads/sites/25/2017/10/IMG_20171019_162601-e1508508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45" y="1442721"/>
            <a:ext cx="3602355" cy="2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04">
              <a:srgbClr val="D1EDF3"/>
            </a:gs>
            <a:gs pos="58000">
              <a:srgbClr val="CCFFCC"/>
            </a:gs>
            <a:gs pos="0">
              <a:schemeClr val="accent1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0">
              <a:srgbClr val="FFFF00"/>
            </a:gs>
            <a:gs pos="0">
              <a:schemeClr val="bg1">
                <a:lumMod val="85000"/>
              </a:schemeClr>
            </a:gs>
            <a:gs pos="85000">
              <a:srgbClr val="FFFFCC"/>
            </a:gs>
            <a:gs pos="72000">
              <a:srgbClr val="DDDDDD"/>
            </a:gs>
            <a:gs pos="42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43000" y="3803650"/>
            <a:ext cx="7823200" cy="2398713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ts val="1000"/>
              </a:spcBef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Увеличение 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протяженности отремонтированных автомобильных  дорог общего пользования местного значения Пестяковского муниципального района к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году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6,6 км;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Снижение доли протяженности автомобильных дорог общего пользования местного значения Пестяковского муниципального района, не соответствующих транспортно-эксплуатационным требованиям ( от  общей протяженности автомобильных дорог в границах и вне границ населенных пунктов Пестяковского муниципального района к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 на 10.1%;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Обеспечение нормативного уровня содержания автомобильных дорог общего пользования местного значения Пестяковского муниципального района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904" b="904"/>
          <a:stretch>
            <a:fillRect/>
          </a:stretch>
        </p:blipFill>
        <p:spPr>
          <a:xfrm>
            <a:off x="1433512" y="297464"/>
            <a:ext cx="7038975" cy="320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7198717" cy="91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граждан и профилактика правонарушений в Пестяковском муниципальном районе»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675" y="1384300"/>
            <a:ext cx="2625725" cy="565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14300" y="2044700"/>
            <a:ext cx="556260" cy="1104900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338" y="2529839"/>
            <a:ext cx="2275840" cy="9448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1 181 118,19руб.,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940 622,20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 – 940 622,20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240" y="4216400"/>
            <a:ext cx="723392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большей части территории района будет действовать система оповещения населения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возрастет </a:t>
            </a:r>
            <a:r>
              <a:rPr lang="ru-RU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населения района к действиям в условиях </a:t>
            </a:r>
            <a:r>
              <a:rPr lang="ru-RU" sz="13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3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программы являются: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в Пестяковском муниципальном районе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 и повышение результативности профилактики правонарушений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22" y="1644250"/>
            <a:ext cx="2932300" cy="2500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49" y="1354051"/>
            <a:ext cx="2952601" cy="235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5">
                <a:lumMod val="40000"/>
                <a:lumOff val="60000"/>
              </a:schemeClr>
            </a:gs>
            <a:gs pos="0">
              <a:srgbClr val="FFFF00"/>
            </a:gs>
            <a:gs pos="100000">
              <a:schemeClr val="accent3">
                <a:lumMod val="40000"/>
                <a:lumOff val="60000"/>
              </a:schemeClr>
            </a:gs>
            <a:gs pos="75000">
              <a:srgbClr val="FFFFCC"/>
            </a:gs>
            <a:gs pos="100000">
              <a:schemeClr val="bg1">
                <a:lumMod val="85000"/>
              </a:schemeClr>
            </a:gs>
            <a:gs pos="100000">
              <a:srgbClr val="D1EDF3"/>
            </a:gs>
            <a:gs pos="83000">
              <a:srgbClr val="CCDCE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030" y="220843"/>
            <a:ext cx="8143947" cy="110187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ПЕСТЯКОВСКОГО МУНИЦИПАЛЬНОГО РАЙОНА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«ВЕТЕРАН»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flipH="1" flipV="1">
            <a:off x="5368835" y="4800600"/>
            <a:ext cx="1448824" cy="6300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580" name="Текст 3"/>
          <p:cNvSpPr>
            <a:spLocks noGrp="1"/>
          </p:cNvSpPr>
          <p:nvPr>
            <p:ph type="body" sz="half" idx="2"/>
          </p:nvPr>
        </p:nvSpPr>
        <p:spPr>
          <a:xfrm>
            <a:off x="3507558" y="2387600"/>
            <a:ext cx="200842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3" y="1802674"/>
            <a:ext cx="4425579" cy="34122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1621" y="865415"/>
            <a:ext cx="2952206" cy="587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программы: 2015 – 2021 годы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7926" y="1482635"/>
            <a:ext cx="4950823" cy="1672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Программы: Формирование условий для обеспечения социальной поддержки ветеранов; формирование организационных, правовых, социально – экономических условий для осуществления мер по улучшению 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качества жизни пожилых людей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8835" y="3256932"/>
            <a:ext cx="4310743" cy="3435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выполнение программы предусмотрены средства в сумме 138 000,00 руб. ежегодно на каждый год планового периода 2019 – 2021 годов, в том числе на предоставление субсидии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оказание содействия деятельности (государственную поддержку) общественного объединения ветеранов в рамках подпрограммы «Повышение качества жизни граждан пожилого возраста» муниципальной программы «Ветеран»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127 000,00 руб. ежегодно;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проведение культурно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досуговых мероприятий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подпрограммы «Повышение качества жизни граждан пожилого возраста» муниципальной программы «Ветеран»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- 11 000,00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9FDFFB"/>
            </a:gs>
            <a:gs pos="63000">
              <a:srgbClr val="D1EDF3"/>
            </a:gs>
            <a:gs pos="0">
              <a:schemeClr val="accent1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38000">
              <a:schemeClr val="accent1">
                <a:lumMod val="20000"/>
                <a:lumOff val="80000"/>
              </a:schemeClr>
            </a:gs>
            <a:gs pos="51000">
              <a:schemeClr val="accent3">
                <a:lumMod val="40000"/>
                <a:lumOff val="60000"/>
              </a:schemeClr>
            </a:gs>
            <a:gs pos="0">
              <a:schemeClr val="bg1">
                <a:lumMod val="85000"/>
              </a:schemeClr>
            </a:gs>
            <a:gs pos="0">
              <a:srgbClr val="00B0F0"/>
            </a:gs>
            <a:gs pos="1000">
              <a:srgbClr val="DDDDDD"/>
            </a:gs>
            <a:gs pos="44000">
              <a:schemeClr val="accent3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93520" y="207646"/>
            <a:ext cx="7542212" cy="1166812"/>
          </a:xfrm>
          <a:prstGeom prst="round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муниципального района на решение </a:t>
            </a:r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</a:t>
            </a:r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829" y="1504507"/>
            <a:ext cx="4686301" cy="555115"/>
          </a:xfrm>
          <a:prstGeom prst="rect">
            <a:avLst/>
          </a:prstGeom>
          <a:noFill/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5354" y="1592642"/>
            <a:ext cx="3020378" cy="1076960"/>
          </a:xfrm>
          <a:prstGeom prst="roundRect">
            <a:avLst>
              <a:gd name="adj" fmla="val 1578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29 017 446,69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20 924  567,44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20 014  013,44 руб.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861" y="2298063"/>
            <a:ext cx="4944269" cy="338836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отдельных государственных полномочий, направленных на обеспечение потребностей, повышение уровня и качества жизни населения Пестяковского муниципального района.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администрации Пестяковского муниципального района, ее функциональных и отраслевых органов и иных структурных подразделений.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качества управления муниципальными финансами, обеспечение долгосрочной сбалансированности и устойчивости бюджета Пестяковского муниципального района.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86438" y="3378577"/>
            <a:ext cx="3845242" cy="19077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16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 системы управления муниципального района на более высокий качественный уровень, что позволит сделать более эффективным механизм муниципального управления во всех сферах деятельности администрации муниципального района.</a:t>
            </a: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66621" y="93282"/>
            <a:ext cx="6156959" cy="12644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u="sng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Развитие сельских территорий и коммунальной инфраструктуры в Пестяковском муниципальном районе</a:t>
            </a:r>
            <a:r>
              <a:rPr lang="ru-RU" sz="2000" b="1" i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519" y="1513840"/>
            <a:ext cx="4543241" cy="50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30864" y="1513840"/>
            <a:ext cx="2547619" cy="99568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4 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925 427,41 руб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–2 579 996,55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1 440 416,12 руб.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2920" y="2300923"/>
            <a:ext cx="4450080" cy="39538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жилищной проблемы для семей, проживающих в сельской местности и нуждающихся в улучшении жилищных условий, в том числе молодых семей и молодых специалистов, кв. м.; 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потребности организаций агропромышленного комплекса и социальной сферы села в молодых специалистах, ед.;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социально-инженерного обустройства в сельской местности, в том числе газом и водой, км.;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социально-демографической ситуации в сельской местности, ед.; 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общественной значимости развития сельских территорий в общенациональных интересах и привлекательности сельской местности для комфортного проживания и приложения труда, ед.;</a:t>
            </a: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совокупного экономического эффекта, в том числе за счет прироста производства продукции сельского хозяйства на основе улучшения условий жизни специалистов агропромышленного комплекса, реализации мероприятий по развитию газификации и водоснабжения, по строительству и реконструкции автомобильных дорог общего пользования с твердым покрытием, ведущих от сети автомобильных дорог общего пользования к ближайшим общественно значимым объектам сельских населенных пунктов, а также к объектам производства и переработки сельскохозяйственной продукции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55147"/>
              </p:ext>
            </p:extLst>
          </p:nvPr>
        </p:nvGraphicFramePr>
        <p:xfrm>
          <a:off x="5712460" y="2744787"/>
          <a:ext cx="3745865" cy="38404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3500000" algn="br" rotWithShape="0">
                    <a:schemeClr val="accent2">
                      <a:lumMod val="50000"/>
                      <a:alpha val="40000"/>
                    </a:schemeClr>
                  </a:outerShdw>
                </a:effectLst>
                <a:tableStyleId>{93296810-A885-4BE3-A3E7-6D5BEEA58F35}</a:tableStyleId>
              </a:tblPr>
              <a:tblGrid>
                <a:gridCol w="3745865"/>
              </a:tblGrid>
              <a:tr h="3641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spc="1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программы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комфортных условий жизнедеятельности в сельской местности; 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стимулирование инвестиционной активности в агропромышленном комплексе путем создания благоприятных инфраструктурных условий в сельской местности;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содействие созданию высокотехнологичных рабочих мест на селе;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активизация участия граждан, проживающих в сельской местности, в реализации общественно значимых проектов;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позитивного отношения к сельской местности и сельскому образу жизни</a:t>
                      </a:r>
                      <a:r>
                        <a:rPr lang="ru-RU" sz="1400" spc="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950" marR="919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4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60934" y="182880"/>
            <a:ext cx="7123881" cy="9601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Эффективность управления муниципальным имуществом и решение экологических проблем Пестяковского муниципального района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5822" y="1357630"/>
            <a:ext cx="4686301" cy="447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2236" y="1333500"/>
            <a:ext cx="2862579" cy="109728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 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084 548,00руб.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2 271 785,00 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2 129 520,00 руб.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2236" y="2744788"/>
            <a:ext cx="2862579" cy="32207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Пестяковского муниципального района на основе современных принципов и методов управления;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поступлений в бюджет от управления и распоряжения муниципальным имуществом и землей;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3.Повышение эффективности межведомственного взаимодействия при предоставлении государственных, муниципальных услуг.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системного подхода к решению экологических проблем Пестяковского муниципального района Ивановской области, улучшение экологической ситуации в районе.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83932" y="2160588"/>
            <a:ext cx="4450080" cy="43891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поступления денежных средств в местный бюджет;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Упрощение процедур получения гражданами и юридическими лицами массовых общественно значимых государственных (муниципальных) услуг за счет реализации принципа «одного окна»,</a:t>
            </a: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Повышение комфортности получения гражданами и юридическими лицами массовых общественно значимых государственных (муниципальных) услуг;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Внесение изменений в Схему территориального планирования Пестяковского муниципального района;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Внесение изменений в Генеральные планы и Правила землепользования и застройки сельских поселений, входящих в состав Пестяковского муниципального района;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6.Проведение подготовительной работы: создание цифровой топографической основы;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территорий с особым правовым режимом использования земель на государственный кадастровый учет их границ;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благоустройства, санитарной очистки территории Пестяковского муниципального района;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несанкционированного размещения отходов производства и потребления на территории района;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экологической культуры населения района;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школьников и подростков, вовлеченных в сферу экологического воспитания.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503" y="249873"/>
            <a:ext cx="7135647" cy="4359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Уважаемые жители Пестяковского </a:t>
            </a:r>
            <a:b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района!</a:t>
            </a: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2503" y="828675"/>
            <a:ext cx="7307097" cy="5343525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актуальной информации о проекте бюджета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муниципального района на 2019 год и плановый период 2020 и 2021 годов.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Предоставленная информация обеспечивает реализацию принципов прозрачности и открытости бюджетного процесса Пестяковского муниципального района. 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муниципальном районе Ивановской области. </a:t>
            </a:r>
          </a:p>
          <a:p>
            <a:pPr algn="just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Л.Е.Репкина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60934" y="182879"/>
            <a:ext cx="7240179" cy="12458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Формирование законопослушного поведения участников дорожного движения на территории Пестяковского муниципального района на 2019-2021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397" y="1543368"/>
            <a:ext cx="4686301" cy="447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4397" y="2154079"/>
            <a:ext cx="2862579" cy="109728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9 450,00руб.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–0,00 руб.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6772" y="3500438"/>
            <a:ext cx="2862579" cy="14128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устойчивых навыков законопослушного поведения граждан на дорогах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419" y="5083493"/>
            <a:ext cx="5088256" cy="133985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количества дорожно-транспортных происшествий на 5%;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доли граждан, задействованных в мероприятиях по профилактике дорожно-транспортных происшествий на 15%;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3.Ежегодное повышение уровня законопослушного поведения участников дорожного движения на 5%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2030651"/>
            <a:ext cx="4518899" cy="30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9000">
              <a:schemeClr val="accent1">
                <a:lumMod val="40000"/>
                <a:lumOff val="60000"/>
              </a:schemeClr>
            </a:gs>
            <a:gs pos="1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  <a:gs pos="23000">
              <a:schemeClr val="bg1">
                <a:lumMod val="85000"/>
              </a:schemeClr>
            </a:gs>
            <a:gs pos="100000">
              <a:srgbClr val="FF99FF"/>
            </a:gs>
            <a:gs pos="100000">
              <a:srgbClr val="DCDCDC"/>
            </a:gs>
            <a:gs pos="100000">
              <a:srgbClr val="DDDDDD"/>
            </a:gs>
            <a:gs pos="94000">
              <a:srgbClr val="CCFF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18907" y="1346517"/>
            <a:ext cx="7386320" cy="408432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проекту бюджета Пестяковского муниципального  района Вы можете направить в Совет Пестяковского муниципального района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администрацию района на электронный адрес: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pestyaki@pestyaki.ru</a:t>
            </a:r>
            <a:endParaRPr lang="ru-RU" sz="2400" dirty="0">
              <a:solidFill>
                <a:srgbClr val="C651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9000">
              <a:schemeClr val="accent1">
                <a:lumMod val="40000"/>
                <a:lumOff val="60000"/>
              </a:schemeClr>
            </a:gs>
            <a:gs pos="1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  <a:gs pos="0">
              <a:schemeClr val="bg1">
                <a:lumMod val="85000"/>
              </a:schemeClr>
            </a:gs>
            <a:gs pos="100000">
              <a:srgbClr val="FF99FF"/>
            </a:gs>
            <a:gs pos="75000">
              <a:srgbClr val="FFFFCC"/>
            </a:gs>
            <a:gs pos="32000">
              <a:srgbClr val="DDDDDD"/>
            </a:gs>
            <a:gs pos="14000">
              <a:srgbClr val="CC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624110"/>
            <a:ext cx="8586788" cy="128089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2514599"/>
            <a:ext cx="4446281" cy="321960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0463" y="3506078"/>
            <a:ext cx="4673600" cy="2422058"/>
          </a:xfrm>
          <a:noFill/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:   Россия, Ивановская область,       п .Пестяки  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.Ленина  д.4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1D4-1569-493D-971C-0F722B648E7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220" y="220027"/>
            <a:ext cx="721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(ст.6 Бюджетного кодекса РФ)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2278063" y="1333657"/>
            <a:ext cx="1016000" cy="100584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55093" y="1454467"/>
            <a:ext cx="1107440" cy="98552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80503" y="3599971"/>
            <a:ext cx="7213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равновесие, при котором общий объем  предусмотренных бюджетом расходов соответствует общему объему поступлений  в бюджет  называется сбалансированностью бюджета и является основополагающим принципом при составлении проектов бюджетов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6220" y="4615181"/>
            <a:ext cx="3281680" cy="1534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доходы бюджета превышают расходы - это профицит бюджета. При этом принимается решение как использовать невостребованные доходы (сформировать финансовый резерв, отдать долг)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5223" y="4605812"/>
            <a:ext cx="3738880" cy="1513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 - это дефицит бюджета. При этом необходимо привлечь дополнительные средства, которые называются источниками покрытия дефицита бюджета (использовать ранее накопленные остатки, взять в долг)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76743" y="2473960"/>
            <a:ext cx="181864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-поступающие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9173" y="2473960"/>
            <a:ext cx="185928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-выплачиваемые из бюджета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18519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FFFFCC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684622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 ПРОЕКТ БЮДЖЕТА?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1201466"/>
            <a:ext cx="2240134" cy="17384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 ПЕСТЯКОВСКОГО МУНИЦИПАЛЬНОГО РАЙОНА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78011" y="3071225"/>
            <a:ext cx="2239048" cy="190136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ПЕСТЯКОВСКОГО МУНИЦИПАЛЬНОГО РАЙОНА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240133" cy="1510233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 ПЕСТЯКОВСКОГО МУНИЦИПАЛЬНОГО РАЙОНА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517654" y="1152492"/>
            <a:ext cx="5498586" cy="225944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06.10.2017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муниципального района на 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517356" y="3185188"/>
            <a:ext cx="5844324" cy="207434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до конца текущего года рассматривается и одобряется Советом Пестяковского муниципального района. По проекту  бюджета проводятся публичные слушания. Для этого проект бюджета размещается на официальном сайте и в средствах массовой информации. Совет Пестяковского муниципального района рассматривает проект о бюджете 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517356" y="5373492"/>
            <a:ext cx="4950244" cy="131391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муниципального района утверждается решением Совета Пестяковского муниципального района.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1">
                <a:lumMod val="60000"/>
                <a:lumOff val="40000"/>
              </a:schemeClr>
            </a:gs>
            <a:gs pos="100000">
              <a:srgbClr val="FF0000"/>
            </a:gs>
            <a:gs pos="98000">
              <a:schemeClr val="accent6">
                <a:lumMod val="40000"/>
                <a:lumOff val="60000"/>
              </a:schemeClr>
            </a:gs>
            <a:gs pos="100000">
              <a:srgbClr val="E5EFC6"/>
            </a:gs>
            <a:gs pos="9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719" y="406718"/>
            <a:ext cx="7445057" cy="923330"/>
          </a:xfrm>
          <a:prstGeom prst="rect">
            <a:avLst/>
          </a:prstGeom>
          <a:gradFill>
            <a:gsLst>
              <a:gs pos="67202">
                <a:srgbClr val="CFDEEB"/>
              </a:gs>
              <a:gs pos="50291">
                <a:srgbClr val="CFDEEB"/>
              </a:gs>
              <a:gs pos="44833">
                <a:srgbClr val="CFDEEB"/>
              </a:gs>
              <a:gs pos="26790">
                <a:srgbClr val="CFDEEB"/>
              </a:gs>
              <a:gs pos="0">
                <a:srgbClr val="33CCFF"/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 и 2021 ГОДОВ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61719" y="1330048"/>
            <a:ext cx="7782561" cy="552795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доходной базы Пестяковского муниципального района Ивановской области за счет развития малого и среднего предпринимательства и увеличение численности занятых в секторе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в течении 2019-2021 годов ,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инвестиций и новых налогоплательщиков.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бюджетной эффективностью предоставляемых налоговых льгот, роста недоимки в местный бюджет.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 и обеспечение возможности для населения Пестяковского муниципального района получить качественное образование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доступа населения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культурным ценностям, сохранение культурного и исторического наследия, развитие творческого потенциала района.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массового спорта, обеспечение доступности занятий спортом для всех слоев населения, содействие развитию туризма, мероприятия по развитию общественной молодежной инициативы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функционирования контрактной системы в сфере закупок, товаров работ ,услуг для муниципальных нужд района.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требованиями населения и экономики Пестяковского муниципального района.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Оптимизация функций государственного управления и организационной структуры исполнительных органов местного самоуправления Пестяковского муниципального района.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0148" y="214313"/>
            <a:ext cx="7525704" cy="1319213"/>
          </a:xfrm>
          <a:noFill/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 экономического развития на основании которого сформирован бюджет Пестяковского муниципального района на 2019 год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2020 и 2021 годов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368741"/>
              </p:ext>
            </p:extLst>
          </p:nvPr>
        </p:nvGraphicFramePr>
        <p:xfrm>
          <a:off x="1163320" y="2089784"/>
          <a:ext cx="7579360" cy="381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209"/>
                <a:gridCol w="1503871"/>
                <a:gridCol w="1442720"/>
                <a:gridCol w="1432560"/>
              </a:tblGrid>
              <a:tr h="402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97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 млн.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180,0млн.руб.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49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2,9млн.руб.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6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0,350 млн.руб.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51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предприятий-всего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581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 )-всего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5,58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445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18 184,60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19 002,90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19 953,00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3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800">
              <a:schemeClr val="accent3">
                <a:lumMod val="40000"/>
                <a:lumOff val="60000"/>
              </a:schemeClr>
            </a:gs>
            <a:gs pos="3300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rgbClr val="FFFF00"/>
            </a:gs>
            <a:gs pos="99000">
              <a:schemeClr val="accent4">
                <a:lumMod val="40000"/>
                <a:lumOff val="60000"/>
              </a:schemeClr>
            </a:gs>
            <a:gs pos="68000">
              <a:schemeClr val="bg2">
                <a:lumMod val="75000"/>
              </a:schemeClr>
            </a:gs>
            <a:gs pos="9000">
              <a:schemeClr val="accent6">
                <a:lumMod val="40000"/>
                <a:lumOff val="6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33787"/>
              </p:ext>
            </p:extLst>
          </p:nvPr>
        </p:nvGraphicFramePr>
        <p:xfrm>
          <a:off x="368300" y="927100"/>
          <a:ext cx="9118600" cy="176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760364"/>
              </p:ext>
            </p:extLst>
          </p:nvPr>
        </p:nvGraphicFramePr>
        <p:xfrm>
          <a:off x="355600" y="2832100"/>
          <a:ext cx="9169400" cy="181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5987"/>
              </p:ext>
            </p:extLst>
          </p:nvPr>
        </p:nvGraphicFramePr>
        <p:xfrm>
          <a:off x="368300" y="4876800"/>
          <a:ext cx="9118600" cy="18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78744" y="171451"/>
            <a:ext cx="7148512" cy="642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Структура доходов бюджета на 2019  плановый период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2020 и 2021 годов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404">
              <a:schemeClr val="accent1">
                <a:lumMod val="60000"/>
                <a:lumOff val="40000"/>
              </a:schemeClr>
            </a:gs>
            <a:gs pos="76000">
              <a:schemeClr val="accent2">
                <a:lumMod val="40000"/>
                <a:lumOff val="60000"/>
              </a:schemeClr>
            </a:gs>
            <a:gs pos="32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728616"/>
              </p:ext>
            </p:extLst>
          </p:nvPr>
        </p:nvGraphicFramePr>
        <p:xfrm>
          <a:off x="1528764" y="928688"/>
          <a:ext cx="7312024" cy="551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8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12150</TotalTime>
  <Words>3175</Words>
  <Application>Microsoft Office PowerPoint</Application>
  <PresentationFormat>Лист A4 (210x297 мм)</PresentationFormat>
  <Paragraphs>505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Georgia</vt:lpstr>
      <vt:lpstr>Monotype Corsiva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Уважаемые жители Пестяковского  муниципального района!</vt:lpstr>
      <vt:lpstr>Презентация PowerPoint</vt:lpstr>
      <vt:lpstr>Презентация PowerPoint</vt:lpstr>
      <vt:lpstr>Презентация PowerPoint</vt:lpstr>
      <vt:lpstr>Показатели прогноза социально экономического развития на основании которого сформирован бюджет Пестяковского муниципального района на 2019 год  и плановый период 2020 и 2021 годов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Пестяковского муниципального района на 2019 год и плановый период 2020 и 2021  годов</vt:lpstr>
      <vt:lpstr>Структура безвозмездных поступлений в бюджет Пестяковского муниципального района в 2019 и плановый период 2020 и 2021 годов</vt:lpstr>
      <vt:lpstr>Презентация PowerPoint</vt:lpstr>
      <vt:lpstr>Презентация PowerPoint</vt:lpstr>
      <vt:lpstr>Распределение расходов  бюджета Пестяковского муниципального района по муниципальным программам на 2018 – 2021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реализацию программы «Развитие образования Пестяковского муниципального района»</vt:lpstr>
      <vt:lpstr>Презентация PowerPoint</vt:lpstr>
      <vt:lpstr>Презентация PowerPoint</vt:lpstr>
      <vt:lpstr> Увеличение  протяженности отремонтированных автомобильных  дорог общего пользования местного значения Пестяковского муниципального района к 2020 году на 6,6 км; Снижение доли протяженности автомобильных дорог общего пользования местного значения Пестяковского муниципального района, не соответствующих транспортно-эксплуатационным требованиям ( от  общей протяженности автомобильных дорог в границах и вне границ населенных пунктов Пестяковского муниципального района к 2021 году на 10.1%;  Обеспечение нормативного уровня содержания автомобильных дорог общего пользования местного значения Пестяковского муниципального района </vt:lpstr>
      <vt:lpstr>Презентация PowerPoint</vt:lpstr>
      <vt:lpstr>     МУНИЦИПАЛЬНАЯ ПРОГРАММА  ПЕСТЯКОВСКОГО МУНИЦИПАЛЬНОГО РАЙОНА  «ВЕТЕРАН»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Repkina_LE</cp:lastModifiedBy>
  <cp:revision>745</cp:revision>
  <cp:lastPrinted>2016-12-14T06:54:09Z</cp:lastPrinted>
  <dcterms:created xsi:type="dcterms:W3CDTF">2013-12-31T04:29:18Z</dcterms:created>
  <dcterms:modified xsi:type="dcterms:W3CDTF">2019-10-23T08:22:16Z</dcterms:modified>
</cp:coreProperties>
</file>