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2" r:id="rId34"/>
    <p:sldId id="289" r:id="rId35"/>
    <p:sldId id="291" r:id="rId3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749" userDrawn="1">
          <p15:clr>
            <a:srgbClr val="A4A3A4"/>
          </p15:clr>
        </p15:guide>
        <p15:guide id="3" pos="37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DE9E7"/>
    <a:srgbClr val="33CCCC"/>
    <a:srgbClr val="008080"/>
    <a:srgbClr val="44D5DC"/>
    <a:srgbClr val="FCF096"/>
    <a:srgbClr val="2D872D"/>
    <a:srgbClr val="339933"/>
    <a:srgbClr val="3399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9" d="100"/>
          <a:sy n="99" d="100"/>
        </p:scale>
        <p:origin x="108" y="72"/>
      </p:cViewPr>
      <p:guideLst>
        <p:guide orient="horz" pos="2115"/>
        <p:guide pos="3749"/>
        <p:guide pos="37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9865376416353893E-2"/>
          <c:y val="1.712114624261769E-2"/>
          <c:w val="0.83794697342519686"/>
          <c:h val="0.8418539098269002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2933547</c:v>
                </c:pt>
                <c:pt idx="1">
                  <c:v>2924067</c:v>
                </c:pt>
                <c:pt idx="2">
                  <c:v>2158417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19660347.82</c:v>
                </c:pt>
                <c:pt idx="1">
                  <c:v>20683176.649999999</c:v>
                </c:pt>
                <c:pt idx="2">
                  <c:v>21747643.07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157483417.44999999</c:v>
                </c:pt>
                <c:pt idx="1">
                  <c:v>87071033.010000005</c:v>
                </c:pt>
                <c:pt idx="2">
                  <c:v>89117190.909999996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6"/>
        <c:shape val="box"/>
        <c:axId val="103292600"/>
        <c:axId val="202535016"/>
        <c:axId val="0"/>
      </c:bar3DChart>
      <c:catAx>
        <c:axId val="103292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2535016"/>
        <c:crosses val="autoZero"/>
        <c:auto val="1"/>
        <c:lblAlgn val="ctr"/>
        <c:lblOffset val="100"/>
        <c:noMultiLvlLbl val="0"/>
      </c:catAx>
      <c:valAx>
        <c:axId val="202535016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03292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527856349109446"/>
          <c:y val="0.94394364434660039"/>
          <c:w val="0.75467941314335785"/>
          <c:h val="5.40298189826506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4280929112732802E-2"/>
                  <c:y val="-5.71845058767308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2848698434234334E-2"/>
                  <c:y val="-7.45884859261707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2850668799579652E-2"/>
                  <c:y val="-6.96159201977593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9994088903964034E-2"/>
                  <c:y val="-6.96159201977593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 (УСН)</c:v>
                </c:pt>
                <c:pt idx="3">
                  <c:v>Госудаственная пошлина</c:v>
                </c:pt>
              </c:strCache>
            </c:strRef>
          </c:cat>
          <c:val>
            <c:numRef>
              <c:f>Лист1!$B$2:$B$5</c:f>
              <c:numCache>
                <c:formatCode>#,##0.00\ _₽</c:formatCode>
                <c:ptCount val="4"/>
                <c:pt idx="0">
                  <c:v>11859900</c:v>
                </c:pt>
                <c:pt idx="1">
                  <c:v>5850647.8200000003</c:v>
                </c:pt>
                <c:pt idx="2">
                  <c:v>1564800</c:v>
                </c:pt>
                <c:pt idx="3">
                  <c:v>385000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282899478078112E-2"/>
                  <c:y val="-7.45884859261707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2848698434233808E-3"/>
                  <c:y val="-2.98353943704683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1.49176971852341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8565798956156222E-3"/>
                  <c:y val="-2.23765457778511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 (УСН)</c:v>
                </c:pt>
                <c:pt idx="3">
                  <c:v>Госудаственная пошлина</c:v>
                </c:pt>
              </c:strCache>
            </c:strRef>
          </c:cat>
          <c:val>
            <c:numRef>
              <c:f>Лист1!$C$2:$C$5</c:f>
              <c:numCache>
                <c:formatCode>#,##0.00\ _₽</c:formatCode>
                <c:ptCount val="4"/>
                <c:pt idx="0">
                  <c:v>12467450</c:v>
                </c:pt>
                <c:pt idx="1">
                  <c:v>6111926.6500000004</c:v>
                </c:pt>
                <c:pt idx="2">
                  <c:v>1718800</c:v>
                </c:pt>
                <c:pt idx="3">
                  <c:v>385000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4981281529219433E-2"/>
                  <c:y val="-3.729404719278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33185181053183"/>
                      <c:h val="3.671006437514915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8.2840816972853046E-2"/>
                  <c:y val="-3.23216772346740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7135538643003091E-2"/>
                  <c:y val="-7.2102203061965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9980296346546781E-3"/>
                  <c:y val="-6.71296373335536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 (УСН)</c:v>
                </c:pt>
                <c:pt idx="3">
                  <c:v>Госудаственная пошлина</c:v>
                </c:pt>
              </c:strCache>
            </c:strRef>
          </c:cat>
          <c:val>
            <c:numRef>
              <c:f>Лист1!$D$2:$D$5</c:f>
              <c:numCache>
                <c:formatCode>#,##0.00\ _₽</c:formatCode>
                <c:ptCount val="4"/>
                <c:pt idx="0">
                  <c:v>13301900</c:v>
                </c:pt>
                <c:pt idx="1">
                  <c:v>6213943.0700000003</c:v>
                </c:pt>
                <c:pt idx="2">
                  <c:v>1846800</c:v>
                </c:pt>
                <c:pt idx="3">
                  <c:v>385000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534624"/>
        <c:axId val="202535408"/>
      </c:barChart>
      <c:catAx>
        <c:axId val="20253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2535408"/>
        <c:crosses val="autoZero"/>
        <c:auto val="1"/>
        <c:lblAlgn val="ctr"/>
        <c:lblOffset val="100"/>
        <c:noMultiLvlLbl val="0"/>
      </c:catAx>
      <c:valAx>
        <c:axId val="20253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\ _₽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2534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3366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7736626133134067E-3"/>
                  <c:y val="-3.12827322349702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3868313066567035E-2"/>
                  <c:y val="-7.21909205422399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9053499226253186E-2"/>
                  <c:y val="1.2031820090373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9094650453253627E-2"/>
                  <c:y val="-5.53463724157166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3415638293193849E-2"/>
                  <c:y val="-0.120318200903731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6543210479805718E-2"/>
                  <c:y val="-7.45972845603137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475607</c:v>
                </c:pt>
                <c:pt idx="1">
                  <c:v>7140</c:v>
                </c:pt>
                <c:pt idx="2">
                  <c:v>1388200</c:v>
                </c:pt>
                <c:pt idx="3">
                  <c:v>35000</c:v>
                </c:pt>
                <c:pt idx="4">
                  <c:v>207600</c:v>
                </c:pt>
                <c:pt idx="5">
                  <c:v>820000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CC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127572186611846E-2"/>
                  <c:y val="-9.62545607229854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9670782666417588E-3"/>
                  <c:y val="-6.73781925060898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9670782666417588E-3"/>
                  <c:y val="-3.60954602711195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9094650453253627E-2"/>
                  <c:y val="-0.1275372929579557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9670782666418455E-3"/>
                  <c:y val="-5.53463724157166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0740740879955165E-2"/>
                  <c:y val="-0.1371627490302542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437767</c:v>
                </c:pt>
                <c:pt idx="1">
                  <c:v>7150</c:v>
                </c:pt>
                <c:pt idx="2">
                  <c:v>1421700</c:v>
                </c:pt>
                <c:pt idx="3">
                  <c:v>35000</c:v>
                </c:pt>
                <c:pt idx="4">
                  <c:v>201450</c:v>
                </c:pt>
                <c:pt idx="5">
                  <c:v>820000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00CC9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2962963519820617E-2"/>
                  <c:y val="-2.88763682168956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448560026552087E-2"/>
                  <c:y val="-2.16572761626717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7860083572924833E-2"/>
                  <c:y val="-1.925091214459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481481759910329E-2"/>
                  <c:y val="-6.01591004518658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9.5473252266268134E-3"/>
                  <c:y val="-0.1130991088495079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5473252266266382E-3"/>
                  <c:y val="-7.45972845603137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Лист1!$D$2:$D$7</c:f>
              <c:numCache>
                <c:formatCode>#,##0.00</c:formatCode>
                <c:ptCount val="6"/>
                <c:pt idx="0">
                  <c:v>437767</c:v>
                </c:pt>
                <c:pt idx="1">
                  <c:v>7400</c:v>
                </c:pt>
                <c:pt idx="2">
                  <c:v>1455800</c:v>
                </c:pt>
                <c:pt idx="3">
                  <c:v>35000</c:v>
                </c:pt>
                <c:pt idx="4">
                  <c:v>201450</c:v>
                </c:pt>
                <c:pt idx="5">
                  <c:v>20000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536192"/>
        <c:axId val="202531488"/>
      </c:barChart>
      <c:catAx>
        <c:axId val="20253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2531488"/>
        <c:crosses val="autoZero"/>
        <c:auto val="1"/>
        <c:lblAlgn val="ctr"/>
        <c:lblOffset val="100"/>
        <c:noMultiLvlLbl val="0"/>
      </c:catAx>
      <c:valAx>
        <c:axId val="20253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2536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0">
          <a:schemeClr val="accent6">
            <a:lumMod val="40000"/>
            <a:lumOff val="60000"/>
          </a:schemeClr>
        </a:gs>
        <a:gs pos="100000">
          <a:schemeClr val="accent6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c:rich>
      </c:tx>
      <c:layout>
        <c:manualLayout>
          <c:xMode val="edge"/>
          <c:yMode val="edge"/>
          <c:x val="0.39367971609182656"/>
          <c:y val="4.83576919570964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896713615023476E-3"/>
          <c:y val="0.13634721147710727"/>
          <c:w val="0.95366470092670597"/>
          <c:h val="0.716562480692987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explosion val="8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explosion val="4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2"/>
            <c:bubble3D val="0"/>
            <c:explosion val="4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3"/>
            <c:bubble3D val="0"/>
            <c:explosion val="15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4.9295774647887321E-2"/>
                  <c:y val="-0.270122451459998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3380281690140844E-2"/>
                  <c:y val="5.034533695771590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2206572769953052"/>
                  <c:y val="-8.5437882587770589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8075117370892019"/>
                  <c:y val="-0.1573240651360428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МБТ</c:v>
                </c:pt>
                <c:pt idx="3">
                  <c:v>Субвенции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74328047.829999998</c:v>
                </c:pt>
                <c:pt idx="1">
                  <c:v>43461485.329999998</c:v>
                </c:pt>
                <c:pt idx="2">
                  <c:v>3037785.42</c:v>
                </c:pt>
                <c:pt idx="3">
                  <c:v>36768587.210000001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81239140882039"/>
          <c:y val="0.9176992524371953"/>
          <c:w val="0.63037503234630887"/>
          <c:h val="8.230074756280464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42639325164288744"/>
          <c:y val="6.157833527163979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103218733621786E-2"/>
          <c:y val="0.11946735338096029"/>
          <c:w val="0.95366470092670597"/>
          <c:h val="0.716562480692987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explosion val="8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explosion val="4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2"/>
            <c:bubble3D val="0"/>
            <c:explosion val="4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3"/>
            <c:bubble3D val="0"/>
            <c:explosion val="15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4.9295774647887321E-2"/>
                  <c:y val="-0.1781027152483504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2635808248404157"/>
                  <c:y val="-1.295414520684499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82063385539843"/>
                      <c:h val="0.1300937032729689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2206572769953052"/>
                  <c:y val="-8.5437882587770589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084507042253521E-2"/>
                  <c:y val="-0.1840394724232955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МБТ</c:v>
                </c:pt>
                <c:pt idx="3">
                  <c:v>Субвенции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37789400</c:v>
                </c:pt>
                <c:pt idx="1">
                  <c:v>8997277.5500000007</c:v>
                </c:pt>
                <c:pt idx="2">
                  <c:v>2931913.42</c:v>
                </c:pt>
                <c:pt idx="3">
                  <c:v>37352442.039999999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81239140882039"/>
          <c:y val="0.9176992524371953"/>
          <c:w val="0.63037503234630887"/>
          <c:h val="8.230074756280464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c:rich>
      </c:tx>
      <c:layout>
        <c:manualLayout>
          <c:xMode val="edge"/>
          <c:yMode val="edge"/>
          <c:x val="0.14287625333059489"/>
          <c:y val="5.94197074670477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103218733621786E-2"/>
          <c:y val="0.11946735338096029"/>
          <c:w val="0.95366470092670597"/>
          <c:h val="0.716562480692987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dPt>
            <c:idx val="0"/>
            <c:bubble3D val="0"/>
            <c:explosion val="4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explosion val="15"/>
            <c:spPr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0.18742328212053541"/>
                  <c:y val="-0.1315830208274556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82063385539843"/>
                      <c:h val="0.1930397989388779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3.8257107158091552E-2"/>
                  <c:y val="-0.2469853794525415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Субсидии</c:v>
                </c:pt>
                <c:pt idx="1">
                  <c:v>Субвенции</c:v>
                </c:pt>
                <c:pt idx="2">
                  <c:v>Дотации</c:v>
                </c:pt>
                <c:pt idx="3">
                  <c:v>МБТ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8633032.9299999997</c:v>
                </c:pt>
                <c:pt idx="1">
                  <c:v>37104964.5</c:v>
                </c:pt>
                <c:pt idx="2">
                  <c:v>40290800</c:v>
                </c:pt>
                <c:pt idx="3">
                  <c:v>3088393.48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81239140882039"/>
          <c:y val="0.9176992524371953"/>
          <c:w val="0.63037503234630887"/>
          <c:h val="8.230074756280464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808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Развитие образования</c:v>
                </c:pt>
                <c:pt idx="1">
                  <c:v>Совершенствование местного самоуправления Пестяковского муниципального района</c:v>
                </c:pt>
                <c:pt idx="2">
                  <c:v>Развитие транспортной системы</c:v>
                </c:pt>
                <c:pt idx="3">
                  <c:v>Развитие культуры</c:v>
                </c:pt>
                <c:pt idx="4">
                  <c:v>Развитие сельских территорий и коммунальной инфраструктуры в Пестяковском муниципальном районе</c:v>
                </c:pt>
                <c:pt idx="5">
                  <c:v>Эффективность управления муниципальным имуществом</c:v>
                </c:pt>
                <c:pt idx="6">
                  <c:v>Забота и поддержка</c:v>
                </c:pt>
                <c:pt idx="7">
                  <c:v>Экономическое развитие </c:v>
                </c:pt>
                <c:pt idx="8">
                  <c:v>Развитие физической культуры, спорта, туризма и реализация молодежной политики</c:v>
                </c:pt>
                <c:pt idx="9">
                  <c:v>Обеспечение безопасности граждан и профилактика правонарушений в Пестяковском муниципальном районе</c:v>
                </c:pt>
                <c:pt idx="10">
                  <c:v>Формирование законопослушного поведения участников дорожного движения на территории Пестяковского муниципального района </c:v>
                </c:pt>
                <c:pt idx="11">
                  <c:v>Обеспечение доступным и комфортным жильем, объектами инженерной инфраструктуры и услугами ЖКХ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>
                  <c:v>103379447.05</c:v>
                </c:pt>
                <c:pt idx="1">
                  <c:v>51333355.310000002</c:v>
                </c:pt>
                <c:pt idx="2">
                  <c:v>4295683.78</c:v>
                </c:pt>
                <c:pt idx="3">
                  <c:v>9552972.7100000009</c:v>
                </c:pt>
                <c:pt idx="4">
                  <c:v>10582957.939999999</c:v>
                </c:pt>
                <c:pt idx="5">
                  <c:v>2786530.08</c:v>
                </c:pt>
                <c:pt idx="6">
                  <c:v>2294883.7400000002</c:v>
                </c:pt>
                <c:pt idx="7">
                  <c:v>1293058.21</c:v>
                </c:pt>
                <c:pt idx="8">
                  <c:v>1199233</c:v>
                </c:pt>
                <c:pt idx="9">
                  <c:v>551512.4</c:v>
                </c:pt>
                <c:pt idx="10" formatCode="General">
                  <c:v>500</c:v>
                </c:pt>
                <c:pt idx="11" formatCode="_(* #,##0.00_);_(* \(#,##0.00\);_(* &quot;-&quot;??_);_(@_)">
                  <c:v>435843.07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02531880"/>
        <c:axId val="202536584"/>
      </c:barChart>
      <c:catAx>
        <c:axId val="202531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2536584"/>
        <c:crosses val="autoZero"/>
        <c:auto val="1"/>
        <c:lblAlgn val="ctr"/>
        <c:lblOffset val="100"/>
        <c:noMultiLvlLbl val="0"/>
      </c:catAx>
      <c:valAx>
        <c:axId val="202536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2531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6F911-CA75-4708-B063-D9A08483EBD8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417A1-1678-43F5-A922-9636CA60DD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703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417A1-1678-43F5-A922-9636CA60DDD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604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417A1-1678-43F5-A922-9636CA60DDD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311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5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17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27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760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232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93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15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16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558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9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00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B9BEF-F0DD-440F-B154-6C0BB497672E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43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4287500" cy="803671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0689" y="2923596"/>
            <a:ext cx="6089541" cy="2922351"/>
          </a:xfrm>
        </p:spPr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ешение </a:t>
            </a: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Пестяковского муниципального района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«О бюджете Пестяковского муниципального района на </a:t>
            </a:r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 </a:t>
            </a:r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Пестяки</a:t>
            </a:r>
          </a:p>
          <a:p>
            <a:endParaRPr lang="ru-RU" dirty="0"/>
          </a:p>
        </p:txBody>
      </p:sp>
      <p:pic>
        <p:nvPicPr>
          <p:cNvPr id="1026" name="Picture 2" descr="https://im0-tub-ru.yandex.net/i?id=a8ad62efb233a9f2034911dd0d7427a2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71" y="122829"/>
            <a:ext cx="1959429" cy="228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749204" y="80195"/>
            <a:ext cx="812932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88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endParaRPr lang="ru-RU" sz="8800" b="1" cap="none" spc="0" dirty="0">
              <a:ln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63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chemeClr val="bg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12192000" cy="1198179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поступают в бюджет?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971"/>
            <a:ext cx="4986884" cy="311680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44380" y="1325563"/>
            <a:ext cx="4698124" cy="20669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460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Пестяковского муниципального района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27378" y="1325563"/>
            <a:ext cx="5123793" cy="9919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 (НДФЛ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27379" y="2569780"/>
            <a:ext cx="5123791" cy="94593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27378" y="3731744"/>
            <a:ext cx="5123792" cy="10247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Налоги на совокупный доход (УСН)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27379" y="5015097"/>
            <a:ext cx="5123791" cy="10591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пошлина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842504" y="1813034"/>
            <a:ext cx="1384874" cy="352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5" idx="3"/>
          </p:cNvCxnSpPr>
          <p:nvPr/>
        </p:nvCxnSpPr>
        <p:spPr>
          <a:xfrm flipH="1" flipV="1">
            <a:off x="4842504" y="2359026"/>
            <a:ext cx="1361364" cy="757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8" idx="1"/>
          </p:cNvCxnSpPr>
          <p:nvPr/>
        </p:nvCxnSpPr>
        <p:spPr>
          <a:xfrm flipH="1" flipV="1">
            <a:off x="4842504" y="2444817"/>
            <a:ext cx="1384874" cy="1799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4842504" y="2569780"/>
            <a:ext cx="1361365" cy="2906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970"/>
            <a:ext cx="4986884" cy="323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5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579">
              <a:schemeClr val="accent6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4205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доходов бюджета Пестяковского муниципального района на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годов</a:t>
            </a:r>
            <a:endParaRPr lang="ru-RU" dirty="0"/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4265606902"/>
              </p:ext>
            </p:extLst>
          </p:nvPr>
        </p:nvGraphicFramePr>
        <p:xfrm>
          <a:off x="1491916" y="1608083"/>
          <a:ext cx="9586761" cy="5108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128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4201"/>
            <a:ext cx="5283159" cy="3249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12192000" cy="1198179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поступают в бюджет?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4380" y="1325563"/>
            <a:ext cx="4698124" cy="20669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460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Пестяковского муниципального района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27378" y="1277235"/>
            <a:ext cx="5865050" cy="8038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74826" y="2317766"/>
            <a:ext cx="5888560" cy="4902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 при пользовании природными ресурсами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03868" y="3037976"/>
            <a:ext cx="5888560" cy="7380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 и компенсации затрат государства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27378" y="3950615"/>
            <a:ext cx="5865050" cy="7858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продажи материальных и нематериальных активов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986884" y="1813034"/>
            <a:ext cx="1240494" cy="268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4986884" y="2317531"/>
            <a:ext cx="1216984" cy="297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8" idx="1"/>
          </p:cNvCxnSpPr>
          <p:nvPr/>
        </p:nvCxnSpPr>
        <p:spPr>
          <a:xfrm flipH="1" flipV="1">
            <a:off x="4986884" y="2615209"/>
            <a:ext cx="1216984" cy="791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4842504" y="3090042"/>
            <a:ext cx="1361364" cy="1068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6227378" y="4938056"/>
            <a:ext cx="5865050" cy="7252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Штрафы, санкции, возмещение ущерба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227378" y="5864773"/>
            <a:ext cx="5928110" cy="8040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4842504" y="3392488"/>
            <a:ext cx="1216984" cy="1908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4572000" y="3407015"/>
            <a:ext cx="1487488" cy="2879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6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4205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неналоговых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 Пестяковского муниципального района на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годов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85656876"/>
              </p:ext>
            </p:extLst>
          </p:nvPr>
        </p:nvGraphicFramePr>
        <p:xfrm>
          <a:off x="567559" y="1454205"/>
          <a:ext cx="10641724" cy="5277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45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92737">
              <a:schemeClr val="accent6">
                <a:lumMod val="20000"/>
                <a:lumOff val="80000"/>
              </a:schemeClr>
            </a:gs>
            <a:gs pos="97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12192000" cy="119817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Пестяковского муниципального района поступают межбюджетные трансферты из бюджета Ивановкой области </a:t>
            </a:r>
            <a:b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2024-2026 годах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4380" y="1325563"/>
            <a:ext cx="4698124" cy="20669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460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 муниципального района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59488" y="1539630"/>
            <a:ext cx="5865050" cy="10803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59488" y="4820798"/>
            <a:ext cx="5888560" cy="11768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>
            <a:stCxn id="6" idx="1"/>
          </p:cNvCxnSpPr>
          <p:nvPr/>
        </p:nvCxnSpPr>
        <p:spPr>
          <a:xfrm flipH="1">
            <a:off x="4842504" y="2079794"/>
            <a:ext cx="1216984" cy="274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4842504" y="2559349"/>
            <a:ext cx="1298414" cy="763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" y="3450010"/>
            <a:ext cx="6035402" cy="3407990"/>
          </a:xfrm>
          <a:prstGeom prst="rect">
            <a:avLst/>
          </a:prstGeom>
        </p:spPr>
      </p:pic>
      <p:cxnSp>
        <p:nvCxnSpPr>
          <p:cNvPr id="15" name="Прямая со стрелкой 14"/>
          <p:cNvCxnSpPr>
            <a:stCxn id="8" idx="1"/>
          </p:cNvCxnSpPr>
          <p:nvPr/>
        </p:nvCxnSpPr>
        <p:spPr>
          <a:xfrm flipH="1" flipV="1">
            <a:off x="4842504" y="2722261"/>
            <a:ext cx="1216984" cy="2686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6059488" y="3240432"/>
            <a:ext cx="5888560" cy="1039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14755">
              <a:schemeClr val="accent4">
                <a:lumMod val="20000"/>
                <a:lumOff val="80000"/>
              </a:schemeClr>
            </a:gs>
            <a:gs pos="65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2377"/>
            <a:ext cx="12192000" cy="1198179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Пестяковского муниципального района поступают межбюджетные трансферты из бюджета Ивановкой области </a:t>
            </a:r>
            <a:b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2024-2026 годах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41046" y="5284898"/>
            <a:ext cx="3436883" cy="13873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10521" y="1923802"/>
            <a:ext cx="3885704" cy="2891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средства, предоставляемые бюджету другого уровня бюджетной системы РФ или юридическому лицу на безвозмездной и безвозвратной основах на осуществление определенных целевых расходов. Субвенция в отличие от дотации должна быть использована строго по целевому назначению и в установленный срок; в противном случае она подлежит возврату предоставившему ее органу.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6131" y="2547580"/>
            <a:ext cx="3137338" cy="28850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бюджетные средства, предоставляемые бюджету другого уровня бюджетной системы Российской Федерации, физическому или юридическому лицу на условиях долевого финансирования целевых расходов</a:t>
            </a:r>
          </a:p>
        </p:txBody>
      </p:sp>
      <p:sp>
        <p:nvSpPr>
          <p:cNvPr id="7" name="Овал 6"/>
          <p:cNvSpPr/>
          <p:nvPr/>
        </p:nvSpPr>
        <p:spPr>
          <a:xfrm>
            <a:off x="4558315" y="1220556"/>
            <a:ext cx="3002346" cy="7819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2065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098001" y="2673704"/>
            <a:ext cx="3910122" cy="23870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средства, предоставляемые бюджету другого уровня бюджетной системы РФ на безвозмездной и безвозвратной основе. Дотации осуществляются из Федерального фонда финансовой поддержки субъектов РФ. </a:t>
            </a:r>
            <a:endParaRPr lang="ru-RU" sz="1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предоставляется на выравнивание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обеспеченности поселений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8" name="Овал 7"/>
          <p:cNvSpPr/>
          <p:nvPr/>
        </p:nvSpPr>
        <p:spPr>
          <a:xfrm>
            <a:off x="8454587" y="1434075"/>
            <a:ext cx="3196951" cy="1318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143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2606" y="1434662"/>
            <a:ext cx="3664389" cy="126124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143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19478490">
            <a:off x="3564637" y="5241854"/>
            <a:ext cx="503786" cy="1066563"/>
          </a:xfrm>
          <a:prstGeom prst="downArrow">
            <a:avLst/>
          </a:prstGeom>
          <a:solidFill>
            <a:srgbClr val="66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5742892" y="4814888"/>
            <a:ext cx="420961" cy="470010"/>
          </a:xfrm>
          <a:prstGeom prst="downArrow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2500566">
            <a:off x="8124343" y="5062284"/>
            <a:ext cx="493222" cy="1229710"/>
          </a:xfrm>
          <a:prstGeom prst="downArrow">
            <a:avLst/>
          </a:prstGeom>
          <a:solidFill>
            <a:srgbClr val="99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9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579">
              <a:schemeClr val="accent4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7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270535"/>
          </a:xfrm>
          <a:solidFill>
            <a:schemeClr val="accent6">
              <a:lumMod val="40000"/>
              <a:lumOff val="60000"/>
              <a:alpha val="58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безвозмездных поступлений в бюджет Пестяковского муниципального района в 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и плановый период 2025 и 2026 годов</a:t>
            </a:r>
            <a:endParaRPr lang="ru-RU" sz="25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060634915"/>
              </p:ext>
            </p:extLst>
          </p:nvPr>
        </p:nvGraphicFramePr>
        <p:xfrm>
          <a:off x="274320" y="2103119"/>
          <a:ext cx="5410200" cy="4278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522820153"/>
              </p:ext>
            </p:extLst>
          </p:nvPr>
        </p:nvGraphicFramePr>
        <p:xfrm>
          <a:off x="5948414" y="1244866"/>
          <a:ext cx="5823284" cy="300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90901285"/>
              </p:ext>
            </p:extLst>
          </p:nvPr>
        </p:nvGraphicFramePr>
        <p:xfrm>
          <a:off x="6168191" y="4235116"/>
          <a:ext cx="5823284" cy="2622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723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434">
              <a:schemeClr val="accent6">
                <a:lumMod val="20000"/>
                <a:lumOff val="80000"/>
              </a:schemeClr>
            </a:gs>
            <a:gs pos="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308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 МУНИЦИПАЛЬНОГО РАЙОНА  НА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 ГОД и на ПЛАНОВЫЙ ПЕРИОД 2025  И 2026 ГОДОВ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ПРОГРАММНЫЙ БЮДЖЕТ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5638" y="1655379"/>
            <a:ext cx="11631561" cy="16611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Пестяковского муниципального района на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и плановый период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сформирован на основе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 Пестяковского муниципального района. </a:t>
            </a:r>
            <a:r>
              <a:rPr 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комплекс мероприятий, увязанных по ресурсам, срокам и исполнителям, направленных на достижение целей социального и экономического развития Пестяковского муниципального района в определенной сфере.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5638" y="3392488"/>
            <a:ext cx="11631561" cy="13243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имеет цель, мероприятия и показатели эффективности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направленные на достижение заданного результата. При этом значение каждого показателя является индикатором по конкретному направлению деятельности и сигнализирует о плохом или хорошем результате, необходимости принятия новых решений.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0219" y="4891039"/>
            <a:ext cx="11631561" cy="13243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муниципального долга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не планируется, т.к. муниципальный долг в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459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434">
              <a:srgbClr val="FFFFCC"/>
            </a:gs>
            <a:gs pos="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16433" y="274581"/>
            <a:ext cx="1247725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Сведения об объеме муниципального долга по состоянию </a:t>
            </a:r>
            <a:r>
              <a:rPr lang="ru-RU" alt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01.01.2024г. </a:t>
            </a:r>
            <a:r>
              <a:rPr lang="ru-RU" alt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бюджету </a:t>
            </a:r>
            <a:r>
              <a:rPr lang="ru-RU" alt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Пестяковского муниципального района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</a:t>
            </a:r>
            <a:r>
              <a:rPr lang="ru-RU" altLang="ru-RU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</a:t>
            </a:r>
            <a:endParaRPr lang="ru-RU" alt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311292"/>
              </p:ext>
            </p:extLst>
          </p:nvPr>
        </p:nvGraphicFramePr>
        <p:xfrm>
          <a:off x="709448" y="1608085"/>
          <a:ext cx="9922158" cy="47360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1468"/>
                <a:gridCol w="1578439"/>
                <a:gridCol w="1637732"/>
                <a:gridCol w="1589746"/>
                <a:gridCol w="1644773"/>
              </a:tblGrid>
              <a:tr h="8723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заимствований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Утверждено на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01.01.2024г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 на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01.01.2025г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    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01.01.2026г.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07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внутренние заимствования, всего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07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от других бюджетов бюджетной системы Российской Федерации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57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7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33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заимствований, направленных на погашение долга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81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434">
              <a:srgbClr val="C5FFEC"/>
            </a:gs>
            <a:gs pos="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57084" y="127818"/>
            <a:ext cx="10481187" cy="770815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Распределение расходов </a:t>
            </a:r>
            <a:r>
              <a:rPr lang="ru-RU" sz="20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бюджета Пестяковского муниципального района </a:t>
            </a:r>
            <a:r>
              <a:rPr lang="ru-RU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муниципальным программам на 2024 </a:t>
            </a:r>
            <a:r>
              <a:rPr lang="ru-RU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годы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/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0683208"/>
              </p:ext>
            </p:extLst>
          </p:nvPr>
        </p:nvGraphicFramePr>
        <p:xfrm>
          <a:off x="766203" y="1014423"/>
          <a:ext cx="10411300" cy="5819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8019"/>
                <a:gridCol w="1566437"/>
                <a:gridCol w="1496694"/>
                <a:gridCol w="1590150"/>
              </a:tblGrid>
              <a:tr h="2977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Экономическое развитие Пестяковского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1 293 058,21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1293058,21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1293058,21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4E6E4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культуры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9 552 972,71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4346374,03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6022262,01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физической культуры, спорта, туризма и реализация молодежной политики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1 199 233,00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518904,00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745613,00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4E6E4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образования Пестяковского муниципального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103 379 447,05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61882618,61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55233888,41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доступным и комфортным жильем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Пестяковского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435 843,07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54795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транспортной системы, энергосбережение и повышение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энергетической эффективности Пестяковского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4 295 683,78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8921077,85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8667873,37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безопасности граждан и профилактика правонарушений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Пестяковском муниципальном районе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551 512,40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531299,72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531299,72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4E6E4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Забота и поддержка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2 294 883,74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3084709,44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2526436,23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795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Совершенствование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местного самоуправления </a:t>
                      </a:r>
                      <a:r>
                        <a:rPr lang="ru-RU" sz="1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Пестяковского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51 333 355,31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25949092,29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32158025,45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4E6E4"/>
                    </a:solidFill>
                  </a:tcPr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сельских территорий и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коммунальной инфраструктуры в Пестяковском муниципальном районе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10 582 957,94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2758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Эффективность управления муниципальным имуществом и решение экологических проблем Пестяковского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2 786 530,08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2616226,42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98755" algn="l"/>
                        </a:tabLst>
                      </a:pPr>
                      <a:endParaRPr lang="ru-RU" sz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98755" algn="l"/>
                        </a:tabLs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2634951,58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4E6E4"/>
                    </a:solidFill>
                  </a:tcPr>
                </a:tc>
              </a:tr>
              <a:tr h="50643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 законопослушного поведения участников дорожного движения на территории Пестяковского муниципального района 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/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 по муниципальным программам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187 705 977,29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109143360,57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109813407,98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4E6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429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0-tub-ru.yandex.net/i?id=a8ad62efb233a9f2034911dd0d7427a2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611" y="82691"/>
            <a:ext cx="2005262" cy="206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0014" y="111501"/>
            <a:ext cx="10038597" cy="10023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Пестяковский муниципальный район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28164" y="1552030"/>
            <a:ext cx="5095122" cy="1077218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района составляет   1119,3 км2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24040" y="2794095"/>
            <a:ext cx="5667960" cy="1628829"/>
          </a:xfrm>
          <a:prstGeom prst="rect">
            <a:avLst/>
          </a:prstGeom>
          <a:solidFill>
            <a:srgbClr val="FF9966"/>
          </a:solidFill>
          <a:ln>
            <a:solidFill>
              <a:srgbClr val="F7995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в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4 854 человека 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50003" y="4639683"/>
            <a:ext cx="5093870" cy="2013480"/>
          </a:xfrm>
          <a:prstGeom prst="rect">
            <a:avLst/>
          </a:prstGeom>
          <a:solidFill>
            <a:srgbClr val="FFCCCC"/>
          </a:solidFill>
          <a:ln>
            <a:solidFill>
              <a:srgbClr val="F6AD5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района входят: </a:t>
            </a:r>
          </a:p>
          <a:p>
            <a:pPr marL="285750" indent="-285750" algn="ctr">
              <a:buFontTx/>
              <a:buChar char="-"/>
            </a:pP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городское поселение; </a:t>
            </a:r>
          </a:p>
          <a:p>
            <a:pPr marL="285750" indent="-285750" algn="ctr">
              <a:buFontTx/>
              <a:buChar char="-"/>
            </a:pP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сельских поселения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ivgoradm.ru/history/MAP/pestiaky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377" y="1113863"/>
            <a:ext cx="6359857" cy="5701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74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434">
              <a:schemeClr val="accent4">
                <a:lumMod val="20000"/>
                <a:lumOff val="80000"/>
              </a:schemeClr>
            </a:gs>
            <a:gs pos="0">
              <a:srgbClr val="9DE9E7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24" y="0"/>
            <a:ext cx="12065876" cy="914400"/>
          </a:xfrm>
          <a:solidFill>
            <a:srgbClr val="FF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Пестяковского муниципального района в 2024 года по муниципальным программам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568844901"/>
              </p:ext>
            </p:extLst>
          </p:nvPr>
        </p:nvGraphicFramePr>
        <p:xfrm>
          <a:off x="115613" y="1097280"/>
          <a:ext cx="12076387" cy="5545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10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6">
                <a:lumMod val="40000"/>
                <a:lumOff val="60000"/>
              </a:schemeClr>
            </a:gs>
            <a:gs pos="100000">
              <a:srgbClr val="FFFFC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«Экономическое развитие Пестяковского муниципального района»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7693" y="987266"/>
            <a:ext cx="52145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ресурсного обеспечения программы на 2024 год 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1 293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058,21 руб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Рамка 13"/>
          <p:cNvSpPr/>
          <p:nvPr/>
        </p:nvSpPr>
        <p:spPr>
          <a:xfrm>
            <a:off x="5229470" y="954107"/>
            <a:ext cx="2396562" cy="950893"/>
          </a:xfrm>
          <a:prstGeom prst="fra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64398" y="1133106"/>
            <a:ext cx="24581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2015-2025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4288" y="1803636"/>
            <a:ext cx="31684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малого и среднего предпринимательства в Пестяковском муниципальном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44288" y="2866227"/>
            <a:ext cx="35613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Субсидирование транспортного обслуживания населения Пестяковского муниципального района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986109" y="1251285"/>
            <a:ext cx="3838756" cy="17026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.Обеспечение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экономических, условий для развития субъектов малого и среднего предпринимательства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стабильного функционирования пассажирского автомобильного транспорта на территории  Пестяковского муниципального района;</a:t>
            </a:r>
          </a:p>
          <a:p>
            <a:endParaRPr lang="ru-RU" sz="14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315393">
            <a:off x="6504874" y="3911308"/>
            <a:ext cx="5342021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tabLst>
                <a:tab pos="2243138" algn="l"/>
              </a:tabLst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реализации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взаимодействия субъектов малого и среднего предпринимательства с органами местного самоуправления муниципального района;</a:t>
            </a:r>
          </a:p>
          <a:p>
            <a:pPr marL="342900" indent="-342900">
              <a:buAutoNum type="arabicPeriod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преференций для развития субъектов малого и среднего предпринимательства в приоритетных для муниципального района направлениях деятельности субъектов малого и среднего предпринимательства;</a:t>
            </a:r>
          </a:p>
          <a:p>
            <a:pPr marL="342900" indent="-342900">
              <a:buAutoNum type="arabicPeriod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числа выполняемых рейсов и числа перевозимых по этим направлениям пассажиров;</a:t>
            </a:r>
          </a:p>
          <a:p>
            <a:pPr marL="342900" indent="-342900">
              <a:buAutoNum type="arabicPeriod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количества обслуживаемых муниципальных автобусных маршрутов.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https://d2z5ewoj022g8u.cloudfront.net/uploads/2018/10/29160306/GettyImages-601938756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4" name="Picture 4" descr="https://d2z5ewoj022g8u.cloudfront.net/uploads/2018/10/29160306/GettyImages-601938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459" y="-722304"/>
            <a:ext cx="5583417" cy="396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https://d2z5ewoj022g8u.cloudfront.net/uploads/2018/10/29160306/GettyImages-6019387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820334"/>
            <a:ext cx="4650520" cy="270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568"/>
            <a:ext cx="5515276" cy="30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5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/>
            </a:gs>
            <a:gs pos="50000">
              <a:schemeClr val="accent6">
                <a:lumMod val="20000"/>
                <a:lumOff val="80000"/>
              </a:schemeClr>
            </a:gs>
            <a:gs pos="100000">
              <a:srgbClr val="FFFFC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3" y="0"/>
            <a:ext cx="12091987" cy="942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42889" y="1384420"/>
            <a:ext cx="3700462" cy="12145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 на программу составят: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2024 году –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9 552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972,71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4 346 374,03 руб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6 022 262,01 руб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Овал 4"/>
          <p:cNvSpPr/>
          <p:nvPr/>
        </p:nvSpPr>
        <p:spPr>
          <a:xfrm>
            <a:off x="4321743" y="3057641"/>
            <a:ext cx="2598821" cy="13988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 реализации программы 2015 –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8" y="3757069"/>
            <a:ext cx="3857625" cy="27715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24426" y="1189882"/>
            <a:ext cx="7821056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ru-RU" sz="1200" b="1" u="sng" dirty="0">
                <a:latin typeface="Times New Roman" pitchFamily="18" charset="0"/>
                <a:cs typeface="Times New Roman" pitchFamily="18" charset="0"/>
              </a:rPr>
              <a:t>Цели программы: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комплексной системы мер по реализации государственной политики в сфере культуры и искусства Пестяковского муниципального района, развитие и укрепление экономических и организационных условий для эффективной деятельности и оказания услуг населению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76851"/>
            <a:ext cx="4295541" cy="31811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905" y="2436162"/>
            <a:ext cx="4182403" cy="418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chemeClr val="accent6">
                <a:lumMod val="40000"/>
                <a:lumOff val="60000"/>
              </a:schemeClr>
            </a:gs>
            <a:gs pos="100000">
              <a:srgbClr val="FF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20" y="727064"/>
            <a:ext cx="5453750" cy="3816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физической культуры, спорта, туризма и реализация молодежной политики»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20" y="4105517"/>
            <a:ext cx="5453750" cy="27524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377" y="2228850"/>
            <a:ext cx="1971876" cy="46291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1132714">
            <a:off x="310798" y="1221829"/>
            <a:ext cx="2871788" cy="1457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1 199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233,00руб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518 904,00руб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745 613,00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27327" y="1568318"/>
            <a:ext cx="3681943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: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массовых и индивидуальных форм 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физкультурно-оздоровительной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спортивной работы в  учреждениях, на предприятиях, в организациях, с детьми дошкольного возраста и с обучающимися  в           общеобразовательных учреждениях, работниками организаций, инвалидами, пенсионерами и другими категориями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гражданского становления,       социальной зрелости молодежи, физического, духовного,    нравственного развития молодых граждан, обеспечение их                занятости и удовлетворение их общественных потребностей;  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97570" y="942975"/>
            <a:ext cx="2992619" cy="46618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</p:spTree>
    <p:extLst>
      <p:ext uri="{BB962C8B-B14F-4D97-AF65-F5344CB8AC3E}">
        <p14:creationId xmlns:p14="http://schemas.microsoft.com/office/powerpoint/2010/main" val="39764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chemeClr val="accent6">
                <a:lumMod val="40000"/>
                <a:lumOff val="60000"/>
              </a:schemeClr>
            </a:gs>
            <a:gs pos="100000">
              <a:srgbClr val="FF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6023" y="332185"/>
            <a:ext cx="7218671" cy="3088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программы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приобщение населения района к социальному, культурному, духовному и физическому воспитанию;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увеличение числа участников спортивно-оздоровительных мероприятий;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выявление представителей нового поколения одаренной молодежи в целях дальнейшей поддержки их творческого становления;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разнообразных форм работы, в том числе увеличение количества мероприятий для лиц с ограниченными физическими возможностями;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формирование стойкого противодействия наркотикам в молодежной среде, в том числе путем увеличения численности добровольцев по пропаганде здорового образа жизни из числа подростков и молодежи;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использование инновационного потенциала молодежи в интересах государственного и общественного развития.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000" y="3889573"/>
            <a:ext cx="4026000" cy="2968428"/>
          </a:xfrm>
          <a:prstGeom prst="rect">
            <a:avLst/>
          </a:prstGeom>
        </p:spPr>
      </p:pic>
      <p:pic>
        <p:nvPicPr>
          <p:cNvPr id="1026" name="Picture 2" descr="http://www.pestyaki.ru/images/2-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19" y="601332"/>
            <a:ext cx="3400927" cy="255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pravkiz-v-msk.com/wp-content/uploads/2019/03/uspevaemost-v-shkole-povysit-fizru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9572"/>
            <a:ext cx="4462749" cy="297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27" y="3889572"/>
            <a:ext cx="4002373" cy="29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8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chemeClr val="accent6">
                <a:lumMod val="40000"/>
                <a:lumOff val="60000"/>
              </a:schemeClr>
            </a:gs>
            <a:gs pos="100000">
              <a:srgbClr val="FF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198" y="0"/>
            <a:ext cx="12018579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«Развитие образования Пестяковского муниципального района»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212293" y="1404496"/>
            <a:ext cx="2522483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2015-2026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362926" y="1281451"/>
            <a:ext cx="4398578" cy="153875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–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и обеспечение доступности для получения качественного образования и воспитания, успешной социализации детей, проживающих на территории Пестяковского муниципального района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1281451"/>
            <a:ext cx="3923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ресурсного обеспечения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103 379 447,05руб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61 882 618,61руб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55 233 888,41руб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AutoShape 8" descr="http://balashover.ru/picture/news/25815_641c7c41f89636547bccaf138053b04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://balashover.ru/picture/news/25815_641c7c41f89636547bccaf138053b04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4" name="Picture 12" descr="https://cdn.vse42.ru/files/P_S1280x853q80/Wnone/ui-59ddd35747c518.1539388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640" y="3147547"/>
            <a:ext cx="5013124" cy="33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worldluxrealty.com/sites/default/files/inline/images/povishenie_kvalifikacii_i_perepodgotovka_chto_eto_tako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07" y="2693721"/>
            <a:ext cx="5219673" cy="390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57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448080" y="4672190"/>
            <a:ext cx="7883429" cy="19623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anose="02020603050405020304" pitchFamily="18" charset="0"/>
              </a:rPr>
              <a:t>Ожидаемые результаты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Охват услугами дошкольного образования  детей в возрасте от  1,5 до 7 лет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Создание условий в учреждениях образования в соответствии с Федеральными государственными стандартами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Соответствие уровня заработной платы педагогических работников сферы образования Указам Президента РФ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Повышение уровня квалификации преподавательских кадров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Охват детей дополнительным образованием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78%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Выявление и поддержка талантливых и одаренных детей.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Создание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безбарьерной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среды для детей инвалидов.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198" y="0"/>
            <a:ext cx="12018579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«Развитие образования Пестяковского муниципального района»</a:t>
            </a:r>
            <a:endParaRPr lang="ru-RU" sz="28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8398" y="1234258"/>
            <a:ext cx="2683379" cy="9231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дошкольного образования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–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21 189 633,51руб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в 2025 году –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16 671 260,55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в 2026 году –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13 891 449,19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50159" y="1395383"/>
            <a:ext cx="2808507" cy="7703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общего образования: </a:t>
            </a: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в 2024 году –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62 820 389,23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в 2025 году –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30 509 954,88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в 2025 году –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32 182 650,48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4197" y="2476666"/>
            <a:ext cx="3289771" cy="8536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дополнительного образования: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5 685907,90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3 505 473,84 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3 940 844,39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0579" y="3610505"/>
            <a:ext cx="3597779" cy="9610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культуры здорового образа жизни детей Пестяковского муниципального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4 914 307,65 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5 238 529,34 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5 218 944,35 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195" y="5090795"/>
            <a:ext cx="3041582" cy="11656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безопасность образовательных организаций Пестяковского муниципального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solidFill>
                  <a:schemeClr val="tx1"/>
                </a:solidFill>
              </a:rPr>
              <a:t>1 672 495,60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0,00 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23022" y="2601256"/>
            <a:ext cx="3366773" cy="13851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образовательных организаций Пестяковского муниципального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 -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7 096 713,16 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5 957 400,00руб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0,00 руб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0" name="Picture 2" descr="http://alwaysbusymama.com/images/content/993-microsoft-sklav-spisok-najbilsh-innovatsijnikh-shkil-svit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833" y="1499762"/>
            <a:ext cx="4514318" cy="282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8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04298"/>
            <a:ext cx="12192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доступным и комфортным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жильем населения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 муниципального района»</a:t>
            </a:r>
            <a:endParaRPr lang="ru-RU" sz="2000"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93690" y="1314808"/>
            <a:ext cx="2596055" cy="806129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годы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2082" y="1236592"/>
            <a:ext cx="2370357" cy="1768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ассигнований: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435843,07 руб.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0,00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0,00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836" y="2650708"/>
            <a:ext cx="5060731" cy="149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Повышение 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 приобретения   жилья   в Пестяковском муниципальном районе для граждан и семей,  нуждающихся в улучшении жилищных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том числе с помощью ипотечного жилищного 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кредитования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70389" y="4352186"/>
            <a:ext cx="5060731" cy="250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</a:p>
          <a:p>
            <a:pPr lvl="0" algn="just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результате реализации Программы к 2025 году количество молодых семей, получивших свидетельство о праве на получении социальной выплаты на приобретение (строительство) жилого помещения составит 15. Также, к 2022 году планируется улучшить жилищные условия 16 гражданам с помощью мер государственной и муниципальной поддержки в сфере ипотечного жилищного кредитования.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tv-bis.ru/wp-content/uploads/2016/10/446-Programmyi-ipotechnogo-kreditovaniya--1024x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922" y="1314808"/>
            <a:ext cx="5529680" cy="288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nao24.ru/uploads/posts/2019-10/1570698079_shu_9618-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39" y="4140860"/>
            <a:ext cx="3935178" cy="262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32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663" y="4146203"/>
            <a:ext cx="4616101" cy="27234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367"/>
            <a:ext cx="3302271" cy="18689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867" y="3162274"/>
            <a:ext cx="4943133" cy="37073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транспортной системы, энергосбережение и повышение энергетической эффективности Пестяковского муниципального района»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56262" y="1200329"/>
            <a:ext cx="5035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8" name="Стрелка вниз 7"/>
          <p:cNvSpPr/>
          <p:nvPr/>
        </p:nvSpPr>
        <p:spPr>
          <a:xfrm rot="14614072">
            <a:off x="2805995" y="1881320"/>
            <a:ext cx="562303" cy="1918953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1542435" y="3848522"/>
            <a:ext cx="484632" cy="1082582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069318"/>
            <a:ext cx="333703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программы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28463" y="1605479"/>
            <a:ext cx="4604301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эффективной транспортной и дорожной инфраструктуры в соответствии с потребностями населения и экономики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28462" y="2852123"/>
            <a:ext cx="4627026" cy="11695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потребителями топливно-энергетических ресурсов за счет их рационального использования и сокращения потерь энергетических ресурсов путем реализации энергосберегающих мероприятий.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7585332">
            <a:off x="7114089" y="1679763"/>
            <a:ext cx="151900" cy="763214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7585332">
            <a:off x="7111815" y="2488130"/>
            <a:ext cx="151900" cy="763214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41409" y="1665433"/>
            <a:ext cx="3058481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содержание автомобильных дорог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границах и вне границ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пунктов в границах Пестяковского муниципального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района: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4 295 683,78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 -8 921 077,85  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 -8 667 873,37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931104"/>
            <a:ext cx="3058481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 и повышение энергетической эффективности Пестяковского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40348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12192000" cy="12139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безопасности граждан и профилактика правонарушений в Пестяковском муниципальном районе»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49403" y="1340070"/>
            <a:ext cx="3390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2015 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49403" y="1986401"/>
            <a:ext cx="367862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ассигнований: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551 512,40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2025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531 299,72   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- 531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299,72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76397" y="4314463"/>
            <a:ext cx="3424631" cy="16619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целями программы являются: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безопасности жизнедеятельности населения в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уровня преступности и повышение результативности профилактики правонарушений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77860" y="1280899"/>
            <a:ext cx="4093779" cy="49398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программы: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большей части (90 процентов)  территории района будет действовать система оповещения населения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подготовленности   населения района к действиям в условиях ЧС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преступлений на территории района, в расчете на 100 тысяч жителей (коэффициент криминальной активности населения), сократится на 15 процентов, с 1525,3 в 2013 году до 1218,2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преступлений, совершенных в общественных а общественных местах, связанных с угрозой жизни, здоровью и имуществу граждан, хулиганством в расчете на 100 тысяч населения, уменьшится на 6 процентов, с 367,3 в 2013 году до 345,0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несовершеннолетних, совершивших преступления, в расчете на тысячу несовершеннолетних в возрасте 14-17 лет включительно, сократится на 50,0 процентов, с 28,4 в 2013 году до 14,2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участников, совершивших преступления в состоянии опьянения сократится на 44 процента с 28,2 в 2013 году до 15,5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участников, совершивших повторные преступления (ранее совершавшие преступления) сократится на 12 процентов с 70 в 2013 году до 58 в 2020 году.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im0-tub-ru.yandex.net/i?id=aea2a4ba1623af37a1bf760b3adfb9ad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3945"/>
            <a:ext cx="4477860" cy="250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8561"/>
            <a:ext cx="4477860" cy="250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36318" y="671496"/>
            <a:ext cx="7491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Пестяковского </a:t>
            </a:r>
          </a:p>
          <a:p>
            <a:r>
              <a:rPr lang="ru-RU" sz="36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муниципального района!</a:t>
            </a:r>
            <a:endParaRPr lang="ru-RU" sz="36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28800" y="2094892"/>
            <a:ext cx="77246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Предоставляем 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информационный материал –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аналитический документ, подготовленный в целях предоставления гражданам актуальной информации 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 муниципального района на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годов.</a:t>
            </a:r>
          </a:p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Предоставленная информация обеспечивает реализацию принципов прозрачности и открытости бюджетного процесса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района.  </a:t>
            </a:r>
          </a:p>
          <a:p>
            <a:pPr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«Бюджет для граждан»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нацелен на получение обратной связи от граждан, которым интересны современные проблемы финансов в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Ивановской области. </a:t>
            </a:r>
          </a:p>
          <a:p>
            <a:pPr algn="just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Финансового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администрации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И.Е.Тюрикова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7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88" y="3712143"/>
            <a:ext cx="5352664" cy="30108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060" y="0"/>
            <a:ext cx="12055092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«Забота и поддержка»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28340" y="1226348"/>
            <a:ext cx="526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Сроки реализации программы: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7419" y="1231836"/>
            <a:ext cx="2470653" cy="51918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Цели Программы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>
              <a:buAutoNum type="arabicPeriod"/>
            </a:pP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условий для обеспечения социальной поддержки ветеранов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ru-RU" sz="115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организационных, </a:t>
            </a:r>
            <a:r>
              <a:rPr lang="ru-RU" sz="1150" dirty="0" err="1" smtClean="0">
                <a:latin typeface="Times New Roman" pitchFamily="18" charset="0"/>
                <a:cs typeface="Times New Roman" pitchFamily="18" charset="0"/>
              </a:rPr>
              <a:t>правовы</a:t>
            </a:r>
            <a:r>
              <a:rPr lang="ru-RU" sz="11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Реализация комплекса социальных мер, направленных на проявление заботы и внимания, оказание финансовой поддержки отдельным категориям граждан, социальная поддержка которых не урегулирована законодательством РФ и Ивановской области. </a:t>
            </a:r>
            <a:endParaRPr lang="ru-RU" sz="11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Организация оказания материальной помощи и защиты отдельным категориям граждан муниципального района, оказавшимся в экстремальной (сложной) жизненной ситуации;</a:t>
            </a:r>
            <a:endParaRPr lang="ru-RU" sz="11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Поддержка Общественной организации ветеранов (пенсионеров) войны, труда, Вооруженных сил и правоохранительных органов (далее – Совет ветеранов) Пестяковского муниципального района</a:t>
            </a:r>
            <a:r>
              <a:rPr lang="ru-RU" sz="11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1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58476" y="2323549"/>
            <a:ext cx="36190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2 294 883,74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3 084 709,44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2 526 436,23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www.prizyv.ru/wp-content/uploads/2017/07/rmwmfoj5336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073" y="1595680"/>
            <a:ext cx="4268536" cy="284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4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9000">
              <a:srgbClr val="FFFFCC"/>
            </a:gs>
            <a:gs pos="83000">
              <a:schemeClr val="accent6">
                <a:lumMod val="40000"/>
                <a:lumOff val="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841" y="0"/>
            <a:ext cx="12002814" cy="8467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местного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 Пестяковского муниципального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20421" y="1003596"/>
            <a:ext cx="5035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189186" y="3530984"/>
            <a:ext cx="5762352" cy="3327016"/>
          </a:xfrm>
          <a:prstGeom prst="snip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открытого, ответственного и эффективного местного самоуправления в </a:t>
            </a:r>
            <a:r>
              <a:rPr lang="ru-RU" sz="1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 (показатели):</a:t>
            </a:r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Реализация вопросов местного значения,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федеральным законодательством;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переданных законодательством Российской Федерации отдельных государственных полномочий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Качественное предоставление услуг муниципальным бюджетным учреждением «Пестяковский многофункциональный центр предоставления государственных и муниципальных услуг «Мои документы»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59477" y="1382102"/>
            <a:ext cx="2903538" cy="1384995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CCCCFF"/>
              </a:gs>
            </a:gsLst>
            <a:lin ang="540000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51 333 355,31руб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2025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25 949 092,29руб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32 158 025,45руб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9186" y="976947"/>
            <a:ext cx="5557096" cy="24776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5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</a:t>
            </a:r>
            <a:r>
              <a:rPr lang="ru-RU" sz="15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результативности деятельности местной Администрации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административных барьеров при предоставлении государственных и муниципальных услуг;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государственных и муниципальных услуг по принципу «одного окна», включающему создание единого места приема, регистрации и выдачи необходимых документов, а также получать одновременно несколько взаимосвязанных государственных и муниципальных услуг – не менее 70 процентов.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images.myshared.ru/9/899427/slid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824" y="2762451"/>
            <a:ext cx="5160310" cy="387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6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FFFFCC"/>
            </a:gs>
            <a:gs pos="72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сельских территорий и коммунальной инфраструктуры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11114" y="1250095"/>
            <a:ext cx="5790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9938" y="1938650"/>
            <a:ext cx="30835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7 490 545,34руб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- 0,00  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- 0,00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19773" y="1650205"/>
            <a:ext cx="3671247" cy="5170646"/>
          </a:xfrm>
          <a:prstGeom prst="rect">
            <a:avLst/>
          </a:prstGeom>
          <a:gradFill>
            <a:gsLst>
              <a:gs pos="0">
                <a:srgbClr val="FFFFCC"/>
              </a:gs>
              <a:gs pos="6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i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комфортных условий жизнедеятельности в сельской местности; 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активности в агропромышленном комплексе путем создания благоприятных инфраструктурных условий в сельской местности;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 высокотехнологичных рабочих мест на селе;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граждан, проживающих в сельской местности, в реализации общественно значимых проектов;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позитивного отношения к сельской местности и сельскому образу жизни</a:t>
            </a: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надежности предоставления коммунальных услуг населению.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3" y="3907054"/>
            <a:ext cx="3885063" cy="29137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04" y="1650205"/>
            <a:ext cx="4452278" cy="335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1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6">
                <a:lumMod val="40000"/>
                <a:lumOff val="60000"/>
              </a:schemeClr>
            </a:gs>
            <a:gs pos="34000">
              <a:srgbClr val="9DE9E7"/>
            </a:gs>
            <a:gs pos="31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68" y="0"/>
            <a:ext cx="120396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«Эффективность управления муниципальным имуществом и решение экологических проблем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7146" y="1259361"/>
            <a:ext cx="5790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55691" y="1329733"/>
            <a:ext cx="3322577" cy="39857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2700000" scaled="1"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i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муниципальным имуществом и земельными ресурсами </a:t>
            </a:r>
            <a:r>
              <a:rPr lang="ru-RU" sz="1400" spc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4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на основе современных принципов и методов управления;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поступлений в бюджет от управления и распоряжения муниципальным имуществом и землей;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системного подхода к решению экологических проблем Пестяковского муниципального района Ивановской области, улучшение экологической ситуации в районе.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37914" y="1894045"/>
            <a:ext cx="29114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ассигнований: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2 786 530,08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2 616 226,42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2 634 951,58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668" y="1747242"/>
            <a:ext cx="3965110" cy="49398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9DE9E7"/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rgbClr val="008080"/>
              </a:gs>
            </a:gsLst>
            <a:lin ang="2700000" scaled="1"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i="1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Ожидаемые результаты: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поступления денежных средств в местный бюджет;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Схему территориального планирования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Генеральные планы и Правила землепользования и застройки сельских поселений, входящих в состав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подготовительной работы: создание цифровой топографической основы;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программы «Проведения комплексных кадастровых работ»;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границ территорий с особым правовым режимом использования земель на государственный кадастровый учет их границ;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благоустройства, санитарной очистки территории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Предотвращение несанкционированного размещения отходов производства и потребления на территории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экологической культуры населения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школьников и подростков, вовлеченных в сферу экологического воспитания. 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62" y="3586248"/>
            <a:ext cx="4724829" cy="3144964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30" y="1237995"/>
            <a:ext cx="18002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2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FFFFCC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0" y="3186392"/>
            <a:ext cx="5612040" cy="35502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законопослушного поведения участников дорожного движения на территории Пестяковского муниципального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41606" y="1200329"/>
            <a:ext cx="5035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2019 –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1153" y="1724948"/>
            <a:ext cx="2921601" cy="1477328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00,00руб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0,00 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–0,00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01108" y="1683782"/>
            <a:ext cx="2927131" cy="1354217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устойчивых навыков законопослушного поведения граждан на дорогах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68039" y="1634599"/>
            <a:ext cx="4796095" cy="1938992"/>
          </a:xfrm>
          <a:prstGeom prst="rect">
            <a:avLst/>
          </a:prstGeom>
          <a:ln>
            <a:solidFill>
              <a:srgbClr val="99CC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00" b="1" i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программы 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снижение количества дорожно-транспортных происшествий на 5%;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Увеличение доли граждан, задействованных в мероприятиях по профилактике дорожно-транспортных происшествий на 15%;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3.Ежегодное повышение уровня законопослушного поведения участников дорожного движения на 5%</a:t>
            </a:r>
            <a:endParaRPr lang="ru-RU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m0-tub-ru.yandex.net/i?id=362302fba98edc4e1779d6fbc8bafc1a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0069" y="3689443"/>
            <a:ext cx="5007428" cy="304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26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65628" y="3662064"/>
            <a:ext cx="39397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Адрес:Россия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Ивановская область,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Пестяки, ул. Ленина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д.4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Тел.(849346 )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2-12-89;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Факс 849346 2-15-90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rayfo03318@mail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33" y="3662064"/>
            <a:ext cx="3446055" cy="2843710"/>
          </a:xfrm>
        </p:spPr>
      </p:pic>
      <p:sp>
        <p:nvSpPr>
          <p:cNvPr id="3" name="Прямоугольник 2"/>
          <p:cNvSpPr/>
          <p:nvPr/>
        </p:nvSpPr>
        <p:spPr>
          <a:xfrm>
            <a:off x="554926" y="1389458"/>
            <a:ext cx="68364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подготовлены Финансовым отделом администрации </a:t>
            </a:r>
            <a:r>
              <a:rPr lang="ru-RU" sz="2800" b="1" dirty="0" err="1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28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endParaRPr lang="ru-RU" sz="2800" b="1" dirty="0">
              <a:solidFill>
                <a:srgbClr val="2D8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9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71475" y="175461"/>
            <a:ext cx="11487149" cy="1517983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(ст.6 Бюджетного кодекса РФ)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14475" y="2528888"/>
            <a:ext cx="3259304" cy="14605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-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345195" y="2528888"/>
            <a:ext cx="3579477" cy="14386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-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верх 6"/>
          <p:cNvSpPr/>
          <p:nvPr/>
        </p:nvSpPr>
        <p:spPr>
          <a:xfrm>
            <a:off x="2775158" y="1693444"/>
            <a:ext cx="737937" cy="946484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8777204" y="1756722"/>
            <a:ext cx="786063" cy="930441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1768" y="4034587"/>
            <a:ext cx="10977050" cy="1335370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равновесие, при котором общий объем  предусмотренных бюджетом расходов соответствует общему объему поступлений  в бюджет  называется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сбалансированностью бюджета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является основополагающим принципом при составлении проектов бюджетов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1767" y="5386388"/>
            <a:ext cx="4921795" cy="13573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доходы бюджета превышают расходы - это 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При этом принимается решение как использовать невостребованные доходы (сформировать финансовый резерв, отдать долг)</a:t>
            </a:r>
            <a:endParaRPr lang="ru-RU" sz="15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43663" y="5386389"/>
            <a:ext cx="5255155" cy="13573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расходы бюджета превышают доходы - это 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При этом необходимо привлечь дополнительные средства, которые называются источниками покрытия дефицита бюджета (использовать ранее накопленные остатки, взять в долг)</a:t>
            </a:r>
            <a:endParaRPr lang="ru-RU" sz="15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83" y="1863892"/>
            <a:ext cx="2038409" cy="2107418"/>
          </a:xfrm>
          <a:prstGeom prst="rect">
            <a:avLst/>
          </a:prstGeom>
          <a:pattFill prst="pct60">
            <a:fgClr>
              <a:srgbClr val="CCFFFF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32292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146">
              <a:srgbClr val="E0ECF7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ЭТАПЫ ПРОХОДИТ  ПРОЕКТ БЮДЖЕТА?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015" y="3786188"/>
            <a:ext cx="3611413" cy="287771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Пестяковского муниципального района от 06.10.2017 № 435 утвержден Порядок составления проекта  бюджета Пестяковского муниципального района на очередной финансовый год и плановый период, в котором определены ответственные исполнители,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сроки работы над документами и материалами, необходимыми для составления проекта  бюджета. Непосредственное составление бюджета осуществляет Финансовый отдел администрации Пестяковского муниципального района.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18494" y="3157538"/>
            <a:ext cx="3742616" cy="289310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до конца текущего года рассматривается и одобряется Советом Пестяковского муниципального района. По проекту  бюджета проводятся публичные слушания. Для этого проект бюджета размещается на официальном сайте и в средствах массовой информации. Совет Пестяковского муниципального района рассматривает проект о бюджете в двух чтениях. </a:t>
            </a:r>
          </a:p>
        </p:txBody>
      </p:sp>
      <p:sp>
        <p:nvSpPr>
          <p:cNvPr id="8" name="Овал 7"/>
          <p:cNvSpPr/>
          <p:nvPr/>
        </p:nvSpPr>
        <p:spPr>
          <a:xfrm>
            <a:off x="4714997" y="2528888"/>
            <a:ext cx="2332189" cy="12573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65429" y="2429778"/>
            <a:ext cx="3876674" cy="1246495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Пестяковского муниципального района утверждается решением Совета Пестяковского муниципального района. </a:t>
            </a:r>
          </a:p>
        </p:txBody>
      </p:sp>
      <p:sp>
        <p:nvSpPr>
          <p:cNvPr id="10" name="Овал 9"/>
          <p:cNvSpPr/>
          <p:nvPr/>
        </p:nvSpPr>
        <p:spPr>
          <a:xfrm>
            <a:off x="8798565" y="1598722"/>
            <a:ext cx="2610402" cy="9301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проекта бюджета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20258275">
            <a:off x="3080239" y="2695255"/>
            <a:ext cx="1544392" cy="559921"/>
          </a:xfrm>
          <a:prstGeom prst="curvedDownArrow">
            <a:avLst/>
          </a:prstGeom>
          <a:solidFill>
            <a:srgbClr val="49F1D5"/>
          </a:solidFill>
          <a:ln>
            <a:solidFill>
              <a:srgbClr val="49F1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верх стрелка 11"/>
          <p:cNvSpPr/>
          <p:nvPr/>
        </p:nvSpPr>
        <p:spPr>
          <a:xfrm rot="19959047">
            <a:off x="6840707" y="1950961"/>
            <a:ext cx="1831855" cy="616135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0" y="1164717"/>
            <a:ext cx="6059488" cy="1364171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района – финансовый документ утверждаемый Советом Пестяковского муниципального района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429" y="3901576"/>
            <a:ext cx="3876674" cy="2856513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788104" y="2953450"/>
            <a:ext cx="2287279" cy="10613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</a:t>
            </a:r>
            <a:endParaRPr lang="ru-RU" b="1" dirty="0">
              <a:solidFill>
                <a:srgbClr val="0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12" y="0"/>
            <a:ext cx="12100720" cy="1024758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Пестяковского муниципального района на 2024 и плановый период 2025 и 2026 годов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-9127" y="1076682"/>
            <a:ext cx="12192000" cy="8606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 contourW="12700">
            <a:bevelT w="101600"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доходных источников и расходных обязательств бюджета Пестяковского муниципального района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-9127" y="1985754"/>
            <a:ext cx="12192000" cy="538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9F1D5"/>
            </a:solidFill>
          </a:ln>
          <a:scene3d>
            <a:camera prst="orthographicFront"/>
            <a:lightRig rig="threePt" dir="t"/>
          </a:scene3d>
          <a:sp3d extrusionH="82550" contourW="19050">
            <a:bevelT w="101600"/>
            <a:extrusionClr>
              <a:srgbClr val="CCFFCC"/>
            </a:extrusionClr>
            <a:contourClr>
              <a:srgbClr val="82EF57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бюджетной эффективностью предоставляемых налоговых льгот, роста недоимки в местный бюджет.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-18256" y="2581090"/>
            <a:ext cx="12155488" cy="6126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образовательных услуг и обеспечение возможности для населения Пестяковского муниципального района получить качественное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-9127" y="3246217"/>
            <a:ext cx="12155488" cy="6671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овершенствование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управления муниципальной собственностью, включая земельные участки, обеспечение его качественного учета, жесткого контроля за его использованием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-18256" y="3970442"/>
            <a:ext cx="12155488" cy="7567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7C139"/>
            </a:solidFill>
          </a:ln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расходов, формирование бюджетных параметров исходя из необходимости безусловного исполнения действующих расходных обязательств, в том числе с учетом их оптимизации и эффективности исполнения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4767827"/>
            <a:ext cx="12155488" cy="7094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функционирования контрактной системы в сфере закупок, товаров работ ,услуг для муниципальных нужд района.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-9127" y="5508452"/>
            <a:ext cx="12210256" cy="5451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эффективной транспортной и дорожной инфраструктуры в соответствии с требованиями населения и экономики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129" y="6105520"/>
            <a:ext cx="12137232" cy="6766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Оптимизация функций государственного управления и организационной структуры исполнительных органов местного самоуправления Пестяковского муниципального района. </a:t>
            </a:r>
          </a:p>
        </p:txBody>
      </p:sp>
    </p:spTree>
    <p:extLst>
      <p:ext uri="{BB962C8B-B14F-4D97-AF65-F5344CB8AC3E}">
        <p14:creationId xmlns:p14="http://schemas.microsoft.com/office/powerpoint/2010/main" val="262123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4007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algn="ctr">
              <a:defRPr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 экономического развития на основании которого сформирован бюджет Пестяковского муниципального района на 2024 год 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период 2026 и 2026 годов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302356"/>
              </p:ext>
            </p:extLst>
          </p:nvPr>
        </p:nvGraphicFramePr>
        <p:xfrm>
          <a:off x="194715" y="1340073"/>
          <a:ext cx="11729546" cy="510885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187377"/>
                <a:gridCol w="1836360"/>
                <a:gridCol w="1819817"/>
                <a:gridCol w="1885992"/>
              </a:tblGrid>
              <a:tr h="58347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7607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продукции сельского хозяйства в хозяйствах всех категорий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млн. 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34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услуг населению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071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 за счет всех источников финансирования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42,1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42,1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42,1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34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малых и средних предприятий-всего 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0,088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тыс.ед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0,088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тыс.ед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0,088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тыс.ед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071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постоянного населения (среднегодовая )-всего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4,65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  <a:r>
                        <a:rPr lang="ru-RU" sz="15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4,55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34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заработная плата номинальная 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36 064,88 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37 868,12 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39 761,53 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91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413">
              <a:srgbClr val="BCDBA7"/>
            </a:gs>
            <a:gs pos="46369">
              <a:srgbClr val="FFFFFF"/>
            </a:gs>
            <a:gs pos="18994">
              <a:schemeClr val="bg1"/>
            </a:gs>
            <a:gs pos="94407">
              <a:srgbClr val="BCDBA7"/>
            </a:gs>
            <a:gs pos="72067">
              <a:srgbClr val="C9E2B9"/>
            </a:gs>
            <a:gs pos="54000">
              <a:schemeClr val="bg1"/>
            </a:gs>
            <a:gs pos="100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68" y="4400755"/>
            <a:ext cx="4134963" cy="2457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17851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 формируется доходная часть бюджета?</a:t>
            </a:r>
            <a:endParaRPr lang="ru-RU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06069" y="4907351"/>
            <a:ext cx="3881027" cy="17022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поступления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2599" y="1972999"/>
            <a:ext cx="3967655" cy="14643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поступления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1733875" y="3437392"/>
            <a:ext cx="315310" cy="963363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2727796">
            <a:off x="5919052" y="2908074"/>
            <a:ext cx="380725" cy="2390514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>
            <a:off x="5259831" y="5608725"/>
            <a:ext cx="1846238" cy="299545"/>
          </a:xfrm>
          <a:prstGeom prst="leftArrow">
            <a:avLst>
              <a:gd name="adj1" fmla="val 60913"/>
              <a:gd name="adj2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36369" y="1972999"/>
            <a:ext cx="4328423" cy="146439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4661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на 2024 и </a:t>
            </a:r>
          </a:p>
          <a:p>
            <a:pPr algn="ctr"/>
            <a:r>
              <a:rPr lang="ru-RU" sz="3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плановый период 2025 и 2026 годов</a:t>
            </a:r>
            <a:endParaRPr lang="ru-RU" sz="3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507936182"/>
              </p:ext>
            </p:extLst>
          </p:nvPr>
        </p:nvGraphicFramePr>
        <p:xfrm>
          <a:off x="1806646" y="1671144"/>
          <a:ext cx="9058294" cy="5018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19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4137</TotalTime>
  <Words>3234</Words>
  <Application>Microsoft Office PowerPoint</Application>
  <PresentationFormat>Широкоэкранный</PresentationFormat>
  <Paragraphs>464</Paragraphs>
  <Slides>35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Основные направления бюджетной и налоговой политики Пестяковского муниципального района на 2024 и плановый период 2025 и 2026 годов  </vt:lpstr>
      <vt:lpstr>Показатели прогноза социально экономического развития на основании которого сформирован бюджет Пестяковского муниципального района на 2024 год  и плановый период 2026 и 2026 годов</vt:lpstr>
      <vt:lpstr>Презентация PowerPoint</vt:lpstr>
      <vt:lpstr>Презентация PowerPoint</vt:lpstr>
      <vt:lpstr>Какие налоговые доходы поступают в бюджет?</vt:lpstr>
      <vt:lpstr>Структура налоговых доходов бюджета Пестяковского муниципального района на 2024 год и плановый период  2025 и 2026 годов</vt:lpstr>
      <vt:lpstr>Какие неналоговые доходы поступают в бюджет?</vt:lpstr>
      <vt:lpstr>Структура неналоговых доходов бюджета Пестяковского муниципального района на 2024 год и плановый период  2025 и 2026 годов</vt:lpstr>
      <vt:lpstr>В бюджет Пестяковского муниципального района поступают межбюджетные трансферты из бюджета Ивановкой области  в 2024-2026 годах</vt:lpstr>
      <vt:lpstr>В бюджет Пестяковского муниципального района поступают межбюджетные трансферты из бюджета Ивановкой области  в 2024-2026 годах</vt:lpstr>
      <vt:lpstr>Структура безвозмездных поступлений в бюджет Пестяковского муниципального района в 2024 и плановый период 2025 и 2026 годов</vt:lpstr>
      <vt:lpstr>Презентация PowerPoint</vt:lpstr>
      <vt:lpstr>Презентация PowerPoint</vt:lpstr>
      <vt:lpstr>Распределение расходов  бюджета Пестяковского муниципального района по муниципальным программам на 2024 – 2026 годы </vt:lpstr>
      <vt:lpstr>Структура бюджета Пестяковского муниципального района в 2024 года по муниципальным программам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 ДЛЯ ГРАЖДАН</dc:title>
  <dc:creator>Аня</dc:creator>
  <cp:lastModifiedBy>Полиектов</cp:lastModifiedBy>
  <cp:revision>245</cp:revision>
  <cp:lastPrinted>2022-11-07T11:56:35Z</cp:lastPrinted>
  <dcterms:created xsi:type="dcterms:W3CDTF">2019-04-11T08:12:25Z</dcterms:created>
  <dcterms:modified xsi:type="dcterms:W3CDTF">2024-05-06T14:00:31Z</dcterms:modified>
</cp:coreProperties>
</file>